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6.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7.xml" ContentType="application/vnd.openxmlformats-officedocument.presentationml.comments+xml"/>
  <Override PartName="/ppt/notesSlides/notesSlide68.xml" ContentType="application/vnd.openxmlformats-officedocument.presentationml.notesSlide+xml"/>
  <Override PartName="/ppt/comments/comment8.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84"/>
  </p:notesMasterIdLst>
  <p:sldIdLst>
    <p:sldId id="256" r:id="rId2"/>
    <p:sldId id="257" r:id="rId3"/>
    <p:sldId id="356" r:id="rId4"/>
    <p:sldId id="258" r:id="rId5"/>
    <p:sldId id="337" r:id="rId6"/>
    <p:sldId id="259" r:id="rId7"/>
    <p:sldId id="260" r:id="rId8"/>
    <p:sldId id="338" r:id="rId9"/>
    <p:sldId id="261" r:id="rId10"/>
    <p:sldId id="262" r:id="rId11"/>
    <p:sldId id="349" r:id="rId12"/>
    <p:sldId id="264" r:id="rId13"/>
    <p:sldId id="265" r:id="rId14"/>
    <p:sldId id="266" r:id="rId15"/>
    <p:sldId id="274" r:id="rId16"/>
    <p:sldId id="267" r:id="rId17"/>
    <p:sldId id="275" r:id="rId18"/>
    <p:sldId id="277" r:id="rId19"/>
    <p:sldId id="278" r:id="rId20"/>
    <p:sldId id="341" r:id="rId21"/>
    <p:sldId id="279" r:id="rId22"/>
    <p:sldId id="280" r:id="rId23"/>
    <p:sldId id="342" r:id="rId24"/>
    <p:sldId id="358" r:id="rId25"/>
    <p:sldId id="294" r:id="rId26"/>
    <p:sldId id="286" r:id="rId27"/>
    <p:sldId id="357" r:id="rId28"/>
    <p:sldId id="298" r:id="rId29"/>
    <p:sldId id="299" r:id="rId30"/>
    <p:sldId id="300" r:id="rId31"/>
    <p:sldId id="314" r:id="rId32"/>
    <p:sldId id="315" r:id="rId33"/>
    <p:sldId id="316" r:id="rId34"/>
    <p:sldId id="317" r:id="rId35"/>
    <p:sldId id="318" r:id="rId36"/>
    <p:sldId id="319" r:id="rId37"/>
    <p:sldId id="301" r:id="rId38"/>
    <p:sldId id="302" r:id="rId39"/>
    <p:sldId id="303" r:id="rId40"/>
    <p:sldId id="313" r:id="rId41"/>
    <p:sldId id="345" r:id="rId42"/>
    <p:sldId id="320" r:id="rId43"/>
    <p:sldId id="321" r:id="rId44"/>
    <p:sldId id="363" r:id="rId45"/>
    <p:sldId id="344" r:id="rId46"/>
    <p:sldId id="323" r:id="rId47"/>
    <p:sldId id="362" r:id="rId48"/>
    <p:sldId id="324" r:id="rId49"/>
    <p:sldId id="347"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270" r:id="rId63"/>
    <p:sldId id="340" r:id="rId64"/>
    <p:sldId id="359" r:id="rId65"/>
    <p:sldId id="350" r:id="rId66"/>
    <p:sldId id="355" r:id="rId67"/>
    <p:sldId id="351" r:id="rId68"/>
    <p:sldId id="352" r:id="rId69"/>
    <p:sldId id="353" r:id="rId70"/>
    <p:sldId id="354" r:id="rId71"/>
    <p:sldId id="281" r:id="rId72"/>
    <p:sldId id="346" r:id="rId73"/>
    <p:sldId id="360" r:id="rId74"/>
    <p:sldId id="343" r:id="rId75"/>
    <p:sldId id="348" r:id="rId76"/>
    <p:sldId id="361" r:id="rId77"/>
    <p:sldId id="307" r:id="rId78"/>
    <p:sldId id="308" r:id="rId79"/>
    <p:sldId id="272" r:id="rId80"/>
    <p:sldId id="273" r:id="rId81"/>
    <p:sldId id="290" r:id="rId82"/>
    <p:sldId id="291" r:id="rId8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ardsectie" id="{48918936-895F-49BD-B368-E48394FD5E03}">
          <p14:sldIdLst>
            <p14:sldId id="256"/>
            <p14:sldId id="257"/>
            <p14:sldId id="356"/>
            <p14:sldId id="258"/>
            <p14:sldId id="337"/>
            <p14:sldId id="259"/>
            <p14:sldId id="260"/>
            <p14:sldId id="338"/>
            <p14:sldId id="261"/>
            <p14:sldId id="262"/>
            <p14:sldId id="349"/>
            <p14:sldId id="264"/>
            <p14:sldId id="265"/>
            <p14:sldId id="266"/>
            <p14:sldId id="274"/>
            <p14:sldId id="267"/>
            <p14:sldId id="275"/>
            <p14:sldId id="277"/>
            <p14:sldId id="278"/>
            <p14:sldId id="341"/>
            <p14:sldId id="279"/>
            <p14:sldId id="280"/>
            <p14:sldId id="342"/>
            <p14:sldId id="358"/>
            <p14:sldId id="294"/>
            <p14:sldId id="286"/>
            <p14:sldId id="357"/>
            <p14:sldId id="298"/>
            <p14:sldId id="299"/>
            <p14:sldId id="300"/>
            <p14:sldId id="314"/>
            <p14:sldId id="315"/>
            <p14:sldId id="316"/>
            <p14:sldId id="317"/>
            <p14:sldId id="318"/>
            <p14:sldId id="319"/>
            <p14:sldId id="301"/>
            <p14:sldId id="302"/>
            <p14:sldId id="303"/>
            <p14:sldId id="313"/>
            <p14:sldId id="345"/>
            <p14:sldId id="320"/>
            <p14:sldId id="321"/>
            <p14:sldId id="363"/>
            <p14:sldId id="344"/>
            <p14:sldId id="323"/>
            <p14:sldId id="362"/>
            <p14:sldId id="324"/>
            <p14:sldId id="347"/>
            <p14:sldId id="325"/>
            <p14:sldId id="326"/>
            <p14:sldId id="327"/>
            <p14:sldId id="328"/>
            <p14:sldId id="329"/>
            <p14:sldId id="330"/>
            <p14:sldId id="331"/>
            <p14:sldId id="332"/>
            <p14:sldId id="333"/>
            <p14:sldId id="334"/>
            <p14:sldId id="335"/>
            <p14:sldId id="336"/>
            <p14:sldId id="270"/>
            <p14:sldId id="340"/>
            <p14:sldId id="359"/>
            <p14:sldId id="350"/>
            <p14:sldId id="355"/>
            <p14:sldId id="351"/>
            <p14:sldId id="352"/>
            <p14:sldId id="353"/>
            <p14:sldId id="354"/>
            <p14:sldId id="281"/>
            <p14:sldId id="346"/>
            <p14:sldId id="360"/>
            <p14:sldId id="343"/>
            <p14:sldId id="348"/>
            <p14:sldId id="361"/>
            <p14:sldId id="307"/>
            <p14:sldId id="308"/>
            <p14:sldId id="272"/>
            <p14:sldId id="273"/>
            <p14:sldId id="290"/>
            <p14:sldId id="2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5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2.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3.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4.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5.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6.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7.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comments/comment8.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andfonline.com/author/Keeling%2C+Charles+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5783aa3453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 name="Google Shape;75;g15783aa34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5ed493b38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5ed493b388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dirty="0"/>
              <a:t>Carbon sources: Land-use-change, fossil-fuel emissions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GB" dirty="0"/>
              <a:t>Carbon sinks: Forests, oceans, peatland</a:t>
            </a:r>
            <a:endParaRPr dirty="0"/>
          </a:p>
        </p:txBody>
      </p:sp>
      <p:sp>
        <p:nvSpPr>
          <p:cNvPr id="167" name="Google Shape;167;g15ed493b388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ed493b38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ed493b388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77" name="Google Shape;177;g15ed493b388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58c2f273f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58c2f273fe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87" name="Google Shape;187;g158c2f273fe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5ed493b38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5ed493b388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g15ed493b388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8c2f273f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58c2f273fe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3" name="Google Shape;203;g158c2f273f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16</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5783aa3453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5783aa3453_1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6" name="Google Shape;276;g15783aa3453_1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f13dfbe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f13dfbe1a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9" name="Google Shape;309;g13f13dfbe1a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614e5fc61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614e5fc610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g1614e5fc610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614e5fc61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614e5fc610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g1614e5fc610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spTree>
    <p:extLst>
      <p:ext uri="{BB962C8B-B14F-4D97-AF65-F5344CB8AC3E}">
        <p14:creationId xmlns:p14="http://schemas.microsoft.com/office/powerpoint/2010/main" val="1686041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614e5fc61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614e5fc610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7" name="Google Shape;327;g1614e5fc610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5783aa3453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g15783aa345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8c2f273f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8c2f273fe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 name="Google Shape;336;g158c2f273fe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783aa3453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783aa3453_1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g15783aa3453_1_2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extLst>
      <p:ext uri="{BB962C8B-B14F-4D97-AF65-F5344CB8AC3E}">
        <p14:creationId xmlns:p14="http://schemas.microsoft.com/office/powerpoint/2010/main" val="44858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783aa345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783aa3453_1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7" name="Google Shape;507;g15783aa3453_1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3f16e0589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3f16e05890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6" name="Google Shape;436;g13f16e05890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614e5fc61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614e5fc61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a:t>Carbon sources: Land-use-change, fossil-fuel emissions</a:t>
            </a:r>
            <a:endParaRPr/>
          </a:p>
          <a:p>
            <a:pPr marL="0" lvl="0" indent="0" algn="l" rtl="0">
              <a:spcBef>
                <a:spcPts val="360"/>
              </a:spcBef>
              <a:spcAft>
                <a:spcPts val="0"/>
              </a:spcAft>
              <a:buNone/>
            </a:pPr>
            <a:endParaRPr/>
          </a:p>
          <a:p>
            <a:pPr marL="0" lvl="0" indent="0" algn="l" rtl="0">
              <a:spcBef>
                <a:spcPts val="360"/>
              </a:spcBef>
              <a:spcAft>
                <a:spcPts val="0"/>
              </a:spcAft>
              <a:buNone/>
            </a:pPr>
            <a:r>
              <a:rPr lang="en-GB"/>
              <a:t>Carbon sinks: Forests, oceans, peatland</a:t>
            </a:r>
            <a:endParaRPr/>
          </a:p>
        </p:txBody>
      </p:sp>
      <p:sp>
        <p:nvSpPr>
          <p:cNvPr id="446" name="Google Shape;446;g1614e5fc610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27</a:t>
            </a:fld>
            <a:endParaRPr/>
          </a:p>
        </p:txBody>
      </p:sp>
    </p:spTree>
    <p:extLst>
      <p:ext uri="{BB962C8B-B14F-4D97-AF65-F5344CB8AC3E}">
        <p14:creationId xmlns:p14="http://schemas.microsoft.com/office/powerpoint/2010/main" val="2072541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5a5ffff10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5a5ffff100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7" name="Google Shape;557;g15a5ffff100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5783aa345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5783aa3453_1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2" name="Google Shape;572;g15783aa3453_1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5783aa3453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5783aa3453_1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3" name="Google Shape;583;g15783aa3453_1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5783aa3453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5783aa3453_1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4" name="Google Shape;714;g15783aa3453_1_2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5783aa3453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5783aa3453_1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g15783aa3453_1_2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783aa3453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783aa3453_1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g15783aa3453_1_2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Tree>
    <p:extLst>
      <p:ext uri="{BB962C8B-B14F-4D97-AF65-F5344CB8AC3E}">
        <p14:creationId xmlns:p14="http://schemas.microsoft.com/office/powerpoint/2010/main" val="1438199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5783aa3453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5783aa3453_1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2" name="Google Shape;732;g15783aa3453_1_2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5783aa3453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5783aa3453_1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0" name="Google Shape;740;g15783aa3453_1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5783aa3453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5783aa3453_1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g15783aa3453_1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5783aa3453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5783aa3453_1_2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6" name="Google Shape;756;g15783aa3453_1_2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5783aa3453_1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0" name="Google Shape;590;g15783aa3453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783aa3453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783aa3453_1_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7" name="Google Shape;597;g15783aa3453_1_1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5783aa3453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5783aa3453_1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6" name="Google Shape;606;g15783aa3453_1_1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5783aa3453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5783aa3453_1_2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7" name="Google Shape;707;g15783aa3453_1_2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783aa3453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783aa3453_1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g15783aa3453_1_2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5783aa3453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5783aa3453_1_2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0" name="Google Shape;770;g15783aa3453_1_2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5783aa345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5783aa3453_1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a:t>The first guy to report the increase in CO2 concentrations </a:t>
            </a:r>
            <a:r>
              <a:rPr lang="en-GB" sz="1100" u="sng">
                <a:solidFill>
                  <a:schemeClr val="hlink"/>
                </a:solidFill>
                <a:hlinkClick r:id="rId3"/>
              </a:rPr>
              <a:t>Charles D. Keeling</a:t>
            </a:r>
            <a:endParaRPr/>
          </a:p>
          <a:p>
            <a:pPr marL="0" lvl="0" indent="0" algn="l" rtl="0">
              <a:spcBef>
                <a:spcPts val="360"/>
              </a:spcBef>
              <a:spcAft>
                <a:spcPts val="0"/>
              </a:spcAft>
              <a:buNone/>
            </a:pPr>
            <a:endParaRPr/>
          </a:p>
          <a:p>
            <a:pPr marL="0" lvl="0" indent="0" algn="l" rtl="0">
              <a:spcBef>
                <a:spcPts val="360"/>
              </a:spcBef>
              <a:spcAft>
                <a:spcPts val="0"/>
              </a:spcAft>
              <a:buNone/>
            </a:pPr>
            <a:r>
              <a:rPr lang="en-GB"/>
              <a:t>Lowest water point since april 1937, only 1 year after opening of Hoover dam</a:t>
            </a:r>
            <a:endParaRPr/>
          </a:p>
          <a:p>
            <a:pPr marL="0" lvl="0" indent="0" algn="l" rtl="0">
              <a:spcBef>
                <a:spcPts val="360"/>
              </a:spcBef>
              <a:spcAft>
                <a:spcPts val="0"/>
              </a:spcAft>
              <a:buNone/>
            </a:pPr>
            <a:endParaRPr/>
          </a:p>
          <a:p>
            <a:pPr marL="0" lvl="0" indent="0" algn="l" rtl="0">
              <a:spcBef>
                <a:spcPts val="360"/>
              </a:spcBef>
              <a:spcAft>
                <a:spcPts val="0"/>
              </a:spcAft>
              <a:buNone/>
            </a:pPr>
            <a:r>
              <a:rPr lang="en-GB"/>
              <a:t>Worst floods in Pakistan within a decade, more than 1 million damaged houses</a:t>
            </a:r>
            <a:endParaRPr/>
          </a:p>
          <a:p>
            <a:pPr marL="457200" lvl="0" indent="-317500" algn="l" rtl="0">
              <a:spcBef>
                <a:spcPts val="360"/>
              </a:spcBef>
              <a:spcAft>
                <a:spcPts val="0"/>
              </a:spcAft>
              <a:buSzPts val="1400"/>
              <a:buChar char="-"/>
            </a:pPr>
            <a:r>
              <a:rPr lang="en-GB"/>
              <a:t>Intensified by increased rate of melting glaciers</a:t>
            </a:r>
            <a:endParaRPr/>
          </a:p>
          <a:p>
            <a:pPr marL="0" lvl="0" indent="0" algn="l" rtl="0">
              <a:spcBef>
                <a:spcPts val="360"/>
              </a:spcBef>
              <a:spcAft>
                <a:spcPts val="0"/>
              </a:spcAft>
              <a:buNone/>
            </a:pPr>
            <a:endParaRPr/>
          </a:p>
          <a:p>
            <a:pPr marL="0" lvl="0" indent="0" algn="l" rtl="0">
              <a:spcBef>
                <a:spcPts val="360"/>
              </a:spcBef>
              <a:spcAft>
                <a:spcPts val="0"/>
              </a:spcAft>
              <a:buNone/>
            </a:pPr>
            <a:r>
              <a:rPr lang="en-GB"/>
              <a:t>Melting of all glaciers could result in a sea level rise of 60 meters</a:t>
            </a:r>
            <a:endParaRPr/>
          </a:p>
          <a:p>
            <a:pPr marL="0" lvl="0" indent="0" algn="l" rtl="0">
              <a:spcBef>
                <a:spcPts val="360"/>
              </a:spcBef>
              <a:spcAft>
                <a:spcPts val="0"/>
              </a:spcAft>
              <a:buNone/>
            </a:pPr>
            <a:endParaRPr/>
          </a:p>
          <a:p>
            <a:pPr marL="0" lvl="0" indent="0" algn="l" rtl="0">
              <a:spcBef>
                <a:spcPts val="360"/>
              </a:spcBef>
              <a:spcAft>
                <a:spcPts val="0"/>
              </a:spcAft>
              <a:buNone/>
            </a:pPr>
            <a:r>
              <a:rPr lang="en-GB"/>
              <a:t>Sealevel rise further increased by thermal expansion of water </a:t>
            </a:r>
            <a:endParaRPr/>
          </a:p>
        </p:txBody>
      </p:sp>
      <p:sp>
        <p:nvSpPr>
          <p:cNvPr id="94" name="Google Shape;94;g15783aa3453_1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783aa3453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783aa3453_1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g15783aa3453_1_2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44</a:t>
            </a:fld>
            <a:endParaRPr/>
          </a:p>
        </p:txBody>
      </p:sp>
    </p:spTree>
    <p:extLst>
      <p:ext uri="{BB962C8B-B14F-4D97-AF65-F5344CB8AC3E}">
        <p14:creationId xmlns:p14="http://schemas.microsoft.com/office/powerpoint/2010/main" val="261994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5a6307d35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5a6307d357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6" name="Google Shape;786;g15a6307d357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46</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5a6307d35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5a6307d357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6" name="Google Shape;786;g15a6307d357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47</a:t>
            </a:fld>
            <a:endParaRPr/>
          </a:p>
        </p:txBody>
      </p:sp>
    </p:spTree>
    <p:extLst>
      <p:ext uri="{BB962C8B-B14F-4D97-AF65-F5344CB8AC3E}">
        <p14:creationId xmlns:p14="http://schemas.microsoft.com/office/powerpoint/2010/main" val="1250765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a6307d35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a6307d357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95" name="Google Shape;795;g15a6307d357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58c2f273f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58c2f273fe_0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4" name="Google Shape;804;g158c2f273fe_0_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50</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5783aa3453_1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0" name="Google Shape;810;g15783aa3453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5783aa3453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5783aa3453_1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7" name="Google Shape;817;g15783aa3453_1_3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52</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5783aa3453_1_3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3" name="Google Shape;823;g15783aa3453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5783aa3453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5783aa3453_1_3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0" name="Google Shape;830;g15783aa3453_1_3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54</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f16e058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f16e0589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9" name="Google Shape;839;g13f16e0589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783aa345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783aa3453_1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dirty="0"/>
              <a:t>Carbon sources: Land-use-change, fossil-fuel emissions</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GB" dirty="0"/>
              <a:t>Carbon sinks: Forests, oceans, peatland</a:t>
            </a:r>
            <a:endParaRPr dirty="0"/>
          </a:p>
        </p:txBody>
      </p:sp>
      <p:sp>
        <p:nvSpPr>
          <p:cNvPr id="111" name="Google Shape;111;g15783aa3453_1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6</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3f16e0589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3f16e0589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8" name="Google Shape;848;g13f16e05890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56</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5783aa3453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5783aa3453_1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7" name="Google Shape;857;g15783aa3453_1_1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57</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5783aa3453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5783aa3453_1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5" name="Google Shape;865;g15783aa3453_1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5783aa3453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5783aa3453_1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5" name="Google Shape;875;g15783aa3453_1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5a5ffff1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5a5ffff10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3" name="Google Shape;883;g15a5ffff10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5783aa3453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5783aa3453_1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2" name="Google Shape;892;g15783aa3453_1_3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5783aa3453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5783aa3453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34" name="Google Shape;234;g15783aa3453_1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62</a:t>
            </a:fld>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5783aa3453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5783aa3453_1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g15783aa3453_1_2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65</a:t>
            </a:fld>
            <a:endParaRPr/>
          </a:p>
        </p:txBody>
      </p:sp>
    </p:spTree>
    <p:extLst>
      <p:ext uri="{BB962C8B-B14F-4D97-AF65-F5344CB8AC3E}">
        <p14:creationId xmlns:p14="http://schemas.microsoft.com/office/powerpoint/2010/main" val="40639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f13dfbe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f13dfbe1a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7" name="Google Shape;347;g13f13dfbe1a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66</a:t>
            </a:fld>
            <a:endParaRPr/>
          </a:p>
        </p:txBody>
      </p:sp>
    </p:spTree>
    <p:extLst>
      <p:ext uri="{BB962C8B-B14F-4D97-AF65-F5344CB8AC3E}">
        <p14:creationId xmlns:p14="http://schemas.microsoft.com/office/powerpoint/2010/main" val="565128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5783aa3453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5783aa3453_1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2" name="Google Shape;732;g15783aa3453_1_2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67</a:t>
            </a:fld>
            <a:endParaRPr/>
          </a:p>
        </p:txBody>
      </p:sp>
    </p:spTree>
    <p:extLst>
      <p:ext uri="{BB962C8B-B14F-4D97-AF65-F5344CB8AC3E}">
        <p14:creationId xmlns:p14="http://schemas.microsoft.com/office/powerpoint/2010/main" val="274066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9e6610e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9e6610e5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21" name="Google Shape;121;g139e6610e5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a:t>
            </a:fld>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5783aa3453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5783aa3453_1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0" name="Google Shape;740;g15783aa3453_1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extLst>
      <p:ext uri="{BB962C8B-B14F-4D97-AF65-F5344CB8AC3E}">
        <p14:creationId xmlns:p14="http://schemas.microsoft.com/office/powerpoint/2010/main" val="10890293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5783aa3453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5783aa3453_1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g15783aa3453_1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69</a:t>
            </a:fld>
            <a:endParaRPr/>
          </a:p>
        </p:txBody>
      </p:sp>
    </p:spTree>
    <p:extLst>
      <p:ext uri="{BB962C8B-B14F-4D97-AF65-F5344CB8AC3E}">
        <p14:creationId xmlns:p14="http://schemas.microsoft.com/office/powerpoint/2010/main" val="895672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5783aa3453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5783aa3453_1_2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6" name="Google Shape;756;g15783aa3453_1_2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extLst>
      <p:ext uri="{BB962C8B-B14F-4D97-AF65-F5344CB8AC3E}">
        <p14:creationId xmlns:p14="http://schemas.microsoft.com/office/powerpoint/2010/main" val="3064517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f13dfbe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f13dfbe1a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7" name="Google Shape;347;g13f13dfbe1a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71</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783aa345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783aa3453_1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7" name="Google Shape;507;g15783aa3453_1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74</a:t>
            </a:fld>
            <a:endParaRPr/>
          </a:p>
        </p:txBody>
      </p:sp>
    </p:spTree>
    <p:extLst>
      <p:ext uri="{BB962C8B-B14F-4D97-AF65-F5344CB8AC3E}">
        <p14:creationId xmlns:p14="http://schemas.microsoft.com/office/powerpoint/2010/main" val="409374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783aa345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783aa3453_1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7" name="Google Shape;507;g15783aa3453_1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75</a:t>
            </a:fld>
            <a:endParaRPr/>
          </a:p>
        </p:txBody>
      </p:sp>
    </p:spTree>
    <p:extLst>
      <p:ext uri="{BB962C8B-B14F-4D97-AF65-F5344CB8AC3E}">
        <p14:creationId xmlns:p14="http://schemas.microsoft.com/office/powerpoint/2010/main" val="2506131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783aa345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783aa3453_1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7" name="Google Shape;507;g15783aa3453_1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76</a:t>
            </a:fld>
            <a:endParaRPr/>
          </a:p>
        </p:txBody>
      </p:sp>
    </p:spTree>
    <p:extLst>
      <p:ext uri="{BB962C8B-B14F-4D97-AF65-F5344CB8AC3E}">
        <p14:creationId xmlns:p14="http://schemas.microsoft.com/office/powerpoint/2010/main" val="1215711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5783aa3453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5783aa3453_1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4" name="Google Shape;654;g15783aa3453_1_2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5783aa3453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5783aa3453_1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2" name="Google Shape;662;g15783aa3453_1_2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783aa3453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15783aa3453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9e6610e5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9e6610e5e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32" name="Google Shape;132;g139e6610e5e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5783aa3453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5783aa3453_1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f13dfbe1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f13dfbe1a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5783aa345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783aa3453_1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58c2f273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58c2f273fe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43" name="Google Shape;143;g158c2f273fe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58c2f273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58c2f273fe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43" name="Google Shape;143;g158c2f273fe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dirty="0"/>
          </a:p>
        </p:txBody>
      </p:sp>
    </p:spTree>
    <p:extLst>
      <p:ext uri="{BB962C8B-B14F-4D97-AF65-F5344CB8AC3E}">
        <p14:creationId xmlns:p14="http://schemas.microsoft.com/office/powerpoint/2010/main" val="2472258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2"/>
          <p:cNvSpPr/>
          <p:nvPr/>
        </p:nvSpPr>
        <p:spPr>
          <a:xfrm>
            <a:off x="0" y="0"/>
            <a:ext cx="12192000" cy="10175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2"/>
          <p:cNvSpPr/>
          <p:nvPr/>
        </p:nvSpPr>
        <p:spPr>
          <a:xfrm>
            <a:off x="0" y="0"/>
            <a:ext cx="16933" cy="1017588"/>
          </a:xfrm>
          <a:prstGeom prst="rect">
            <a:avLst/>
          </a:prstGeom>
          <a:gradFill>
            <a:gsLst>
              <a:gs pos="0">
                <a:srgbClr val="FFFFFF"/>
              </a:gs>
              <a:gs pos="100000">
                <a:srgbClr val="757575">
                  <a:alpha val="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3" name="Google Shape;23;p2"/>
          <p:cNvSpPr/>
          <p:nvPr/>
        </p:nvSpPr>
        <p:spPr>
          <a:xfrm>
            <a:off x="0" y="0"/>
            <a:ext cx="169333" cy="10175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24;p2"/>
          <p:cNvSpPr txBox="1">
            <a:spLocks noGrp="1"/>
          </p:cNvSpPr>
          <p:nvPr>
            <p:ph type="ctrTitle"/>
          </p:nvPr>
        </p:nvSpPr>
        <p:spPr>
          <a:xfrm>
            <a:off x="0" y="1274400"/>
            <a:ext cx="12192000" cy="1080000"/>
          </a:xfrm>
          <a:prstGeom prst="rect">
            <a:avLst/>
          </a:prstGeom>
          <a:solidFill>
            <a:srgbClr val="505050"/>
          </a:solidFill>
          <a:ln>
            <a:noFill/>
          </a:ln>
        </p:spPr>
        <p:txBody>
          <a:bodyPr spcFirstLastPara="1" wrap="square" lIns="981950" tIns="216000" rIns="268250" bIns="216000" anchor="t" anchorCtr="0">
            <a:noAutofit/>
          </a:bodyPr>
          <a:lstStyle>
            <a:lvl1pPr lvl="0" algn="l">
              <a:spcBef>
                <a:spcPts val="0"/>
              </a:spcBef>
              <a:spcAft>
                <a:spcPts val="0"/>
              </a:spcAft>
              <a:buSzPts val="1400"/>
              <a:buNone/>
              <a:defRPr sz="420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ubTitle" idx="1"/>
          </p:nvPr>
        </p:nvSpPr>
        <p:spPr>
          <a:xfrm>
            <a:off x="1" y="4032000"/>
            <a:ext cx="12187768" cy="1908000"/>
          </a:xfrm>
          <a:prstGeom prst="rect">
            <a:avLst/>
          </a:prstGeom>
          <a:noFill/>
          <a:ln>
            <a:noFill/>
          </a:ln>
        </p:spPr>
        <p:txBody>
          <a:bodyPr spcFirstLastPara="1" wrap="square" lIns="982075" tIns="45700" rIns="267825" bIns="45700" anchor="t" anchorCtr="0">
            <a:noAutofit/>
          </a:bodyPr>
          <a:lstStyle>
            <a:lvl1pPr lvl="0" algn="l">
              <a:spcBef>
                <a:spcPts val="380"/>
              </a:spcBef>
              <a:spcAft>
                <a:spcPts val="0"/>
              </a:spcAft>
              <a:buClr>
                <a:schemeClr val="dk1"/>
              </a:buClr>
              <a:buSzPts val="1902"/>
              <a:buFont typeface="Verdana"/>
              <a:buNone/>
              <a:defRPr sz="1902"/>
            </a:lvl1pPr>
            <a:lvl2pPr lvl="1" algn="l">
              <a:spcBef>
                <a:spcPts val="360"/>
              </a:spcBef>
              <a:spcAft>
                <a:spcPts val="0"/>
              </a:spcAft>
              <a:buClr>
                <a:schemeClr val="dk1"/>
              </a:buClr>
              <a:buSzPts val="900"/>
              <a:buChar char="▪"/>
              <a:defRPr/>
            </a:lvl2pPr>
            <a:lvl3pPr lvl="2" algn="l">
              <a:spcBef>
                <a:spcPts val="360"/>
              </a:spcBef>
              <a:spcAft>
                <a:spcPts val="0"/>
              </a:spcAft>
              <a:buClr>
                <a:schemeClr val="dk1"/>
              </a:buClr>
              <a:buSzPts val="153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26" name="Google Shape;26;p2"/>
          <p:cNvSpPr/>
          <p:nvPr/>
        </p:nvSpPr>
        <p:spPr>
          <a:xfrm>
            <a:off x="-1" y="1017588"/>
            <a:ext cx="12192000" cy="2667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7" name="Google Shape;27;p2"/>
          <p:cNvSpPr/>
          <p:nvPr/>
        </p:nvSpPr>
        <p:spPr>
          <a:xfrm>
            <a:off x="10714567" y="1079501"/>
            <a:ext cx="190500" cy="13849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GB" sz="900" b="0" i="0" u="none" strike="noStrike" cap="none">
                <a:solidFill>
                  <a:srgbClr val="FFFFFF"/>
                </a:solidFill>
                <a:latin typeface="Arial"/>
                <a:ea typeface="Arial"/>
                <a:cs typeface="Arial"/>
                <a:sym typeface="Arial"/>
              </a:rPr>
              <a:t>‹nr.›</a:t>
            </a:fld>
            <a:endParaRPr sz="900" b="0" i="0" u="none" strike="noStrike" cap="none" dirty="0">
              <a:solidFill>
                <a:srgbClr val="FFFFFF"/>
              </a:solidFill>
              <a:latin typeface="Arial"/>
              <a:ea typeface="Arial"/>
              <a:cs typeface="Arial"/>
              <a:sym typeface="Arial"/>
            </a:endParaRPr>
          </a:p>
        </p:txBody>
      </p:sp>
      <p:sp>
        <p:nvSpPr>
          <p:cNvPr id="28" name="Google Shape;28;p2"/>
          <p:cNvSpPr txBox="1"/>
          <p:nvPr/>
        </p:nvSpPr>
        <p:spPr>
          <a:xfrm>
            <a:off x="10663767" y="1079501"/>
            <a:ext cx="52900" cy="1384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900" b="0" i="0" u="none" strike="noStrike" cap="none">
                <a:solidFill>
                  <a:srgbClr val="FFFFFF"/>
                </a:solidFill>
                <a:latin typeface="Verdana"/>
                <a:ea typeface="Verdana"/>
                <a:cs typeface="Verdana"/>
                <a:sym typeface="Verdana"/>
              </a:rPr>
              <a:t>|</a:t>
            </a:r>
            <a:endParaRPr/>
          </a:p>
        </p:txBody>
      </p:sp>
      <p:pic>
        <p:nvPicPr>
          <p:cNvPr id="29" name="Google Shape;29;p2"/>
          <p:cNvPicPr preferRelativeResize="0"/>
          <p:nvPr/>
        </p:nvPicPr>
        <p:blipFill rotWithShape="1">
          <a:blip r:embed="rId2">
            <a:alphaModFix/>
          </a:blip>
          <a:srcRect/>
          <a:stretch/>
        </p:blipFill>
        <p:spPr>
          <a:xfrm>
            <a:off x="527050" y="205232"/>
            <a:ext cx="2399004" cy="660400"/>
          </a:xfrm>
          <a:prstGeom prst="rect">
            <a:avLst/>
          </a:prstGeom>
          <a:noFill/>
          <a:ln>
            <a:noFill/>
          </a:ln>
        </p:spPr>
      </p:pic>
      <p:sp>
        <p:nvSpPr>
          <p:cNvPr id="30" name="Google Shape;30;p2"/>
          <p:cNvSpPr txBox="1"/>
          <p:nvPr/>
        </p:nvSpPr>
        <p:spPr>
          <a:xfrm>
            <a:off x="3687764" y="339725"/>
            <a:ext cx="65"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000" b="0" i="0" u="none" strike="noStrike" cap="none">
              <a:solidFill>
                <a:srgbClr val="CC0000"/>
              </a:solidFill>
              <a:latin typeface="georgia"/>
              <a:ea typeface="georgia"/>
              <a:cs typeface="georgia"/>
              <a:sym typeface="georgia"/>
            </a:endParaRPr>
          </a:p>
        </p:txBody>
      </p:sp>
      <p:sp>
        <p:nvSpPr>
          <p:cNvPr id="31" name="Google Shape;31;p2"/>
          <p:cNvSpPr txBox="1"/>
          <p:nvPr/>
        </p:nvSpPr>
        <p:spPr>
          <a:xfrm>
            <a:off x="5811838" y="341313"/>
            <a:ext cx="2400300" cy="4175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000" b="0" i="0" u="none" strike="noStrike" cap="none">
              <a:solidFill>
                <a:srgbClr val="CC0000"/>
              </a:solidFill>
              <a:latin typeface="georgia"/>
              <a:ea typeface="georgia"/>
              <a:cs typeface="georgia"/>
              <a:sym typeface="georgia"/>
            </a:endParaRPr>
          </a:p>
        </p:txBody>
      </p:sp>
      <p:sp>
        <p:nvSpPr>
          <p:cNvPr id="32" name="Google Shape;32;p2"/>
          <p:cNvSpPr txBox="1"/>
          <p:nvPr/>
        </p:nvSpPr>
        <p:spPr>
          <a:xfrm>
            <a:off x="9838267" y="1079501"/>
            <a:ext cx="762000" cy="13849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900" b="0" i="0" u="none" strike="noStrike" cap="none">
              <a:solidFill>
                <a:srgbClr val="FFFFFF"/>
              </a:solidFill>
              <a:latin typeface="Verdana"/>
              <a:ea typeface="Verdana"/>
              <a:cs typeface="Verdana"/>
              <a:sym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
          <p:cNvSpPr txBox="1">
            <a:spLocks noGrp="1"/>
          </p:cNvSpPr>
          <p:nvPr>
            <p:ph type="body" idx="1"/>
          </p:nvPr>
        </p:nvSpPr>
        <p:spPr>
          <a:xfrm rot="5400000">
            <a:off x="3519673" y="-2064095"/>
            <a:ext cx="5148422" cy="12187768"/>
          </a:xfrm>
          <a:prstGeom prst="rect">
            <a:avLst/>
          </a:prstGeom>
          <a:noFill/>
          <a:ln>
            <a:noFill/>
          </a:ln>
        </p:spPr>
        <p:txBody>
          <a:bodyPr spcFirstLastPara="1" wrap="square" lIns="982075" tIns="45700" rIns="270000" bIns="45700" anchor="t" anchorCtr="0">
            <a:noAutofit/>
          </a:bodyPr>
          <a:lstStyle>
            <a:lvl1pPr marL="457200" lvl="0" indent="-342900" algn="l">
              <a:spcBef>
                <a:spcPts val="360"/>
              </a:spcBef>
              <a:spcAft>
                <a:spcPts val="0"/>
              </a:spcAft>
              <a:buClr>
                <a:schemeClr val="dk1"/>
              </a:buClr>
              <a:buSzPts val="1800"/>
              <a:buChar char="›"/>
              <a:defRPr/>
            </a:lvl1pPr>
            <a:lvl2pPr marL="914400" lvl="1" indent="-285750" algn="l">
              <a:spcBef>
                <a:spcPts val="360"/>
              </a:spcBef>
              <a:spcAft>
                <a:spcPts val="0"/>
              </a:spcAft>
              <a:buClr>
                <a:schemeClr val="dk1"/>
              </a:buClr>
              <a:buSzPts val="900"/>
              <a:buChar char="▪"/>
              <a:defRPr/>
            </a:lvl2pPr>
            <a:lvl3pPr marL="1371600" lvl="2" indent="-325755" algn="l">
              <a:spcBef>
                <a:spcPts val="360"/>
              </a:spcBef>
              <a:spcAft>
                <a:spcPts val="0"/>
              </a:spcAft>
              <a:buClr>
                <a:schemeClr val="dk1"/>
              </a:buClr>
              <a:buSzPts val="153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rot="5400000">
            <a:off x="8061326" y="2421996"/>
            <a:ext cx="5207000" cy="3045883"/>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body" idx="1"/>
          </p:nvPr>
        </p:nvSpPr>
        <p:spPr>
          <a:xfrm rot="5400000">
            <a:off x="1865843" y="-524404"/>
            <a:ext cx="5207000" cy="8938684"/>
          </a:xfrm>
          <a:prstGeom prst="rect">
            <a:avLst/>
          </a:prstGeom>
          <a:noFill/>
          <a:ln>
            <a:noFill/>
          </a:ln>
        </p:spPr>
        <p:txBody>
          <a:bodyPr spcFirstLastPara="1" wrap="square" lIns="982075" tIns="45700" rIns="270000" bIns="45700" anchor="t" anchorCtr="0">
            <a:noAutofit/>
          </a:bodyPr>
          <a:lstStyle>
            <a:lvl1pPr marL="457200" lvl="0" indent="-342900" algn="l">
              <a:spcBef>
                <a:spcPts val="360"/>
              </a:spcBef>
              <a:spcAft>
                <a:spcPts val="0"/>
              </a:spcAft>
              <a:buClr>
                <a:schemeClr val="dk1"/>
              </a:buClr>
              <a:buSzPts val="1800"/>
              <a:buChar char="›"/>
              <a:defRPr/>
            </a:lvl1pPr>
            <a:lvl2pPr marL="914400" lvl="1" indent="-285750" algn="l">
              <a:spcBef>
                <a:spcPts val="360"/>
              </a:spcBef>
              <a:spcAft>
                <a:spcPts val="0"/>
              </a:spcAft>
              <a:buClr>
                <a:schemeClr val="dk1"/>
              </a:buClr>
              <a:buSzPts val="900"/>
              <a:buChar char="▪"/>
              <a:defRPr/>
            </a:lvl2pPr>
            <a:lvl3pPr marL="1371600" lvl="2" indent="-325755" algn="l">
              <a:spcBef>
                <a:spcPts val="360"/>
              </a:spcBef>
              <a:spcAft>
                <a:spcPts val="0"/>
              </a:spcAft>
              <a:buClr>
                <a:schemeClr val="dk1"/>
              </a:buClr>
              <a:buSzPts val="153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1" y="1455578"/>
            <a:ext cx="12187768" cy="5148422"/>
          </a:xfrm>
          <a:prstGeom prst="rect">
            <a:avLst/>
          </a:prstGeom>
          <a:noFill/>
          <a:ln>
            <a:noFill/>
          </a:ln>
        </p:spPr>
        <p:txBody>
          <a:bodyPr spcFirstLastPara="1" wrap="square" lIns="982075" tIns="45700" rIns="270000" bIns="45700" anchor="t" anchorCtr="0">
            <a:noAutofit/>
          </a:bodyPr>
          <a:lstStyle>
            <a:lvl1pPr marL="457200" lvl="0" indent="-342900" algn="l">
              <a:spcBef>
                <a:spcPts val="360"/>
              </a:spcBef>
              <a:spcAft>
                <a:spcPts val="0"/>
              </a:spcAft>
              <a:buClr>
                <a:schemeClr val="dk1"/>
              </a:buClr>
              <a:buSzPts val="1800"/>
              <a:buChar char="›"/>
              <a:defRPr/>
            </a:lvl1pPr>
            <a:lvl2pPr marL="914400" lvl="1" indent="-285750" algn="l">
              <a:spcBef>
                <a:spcPts val="360"/>
              </a:spcBef>
              <a:spcAft>
                <a:spcPts val="0"/>
              </a:spcAft>
              <a:buClr>
                <a:schemeClr val="dk1"/>
              </a:buClr>
              <a:buSzPts val="900"/>
              <a:buChar char="▪"/>
              <a:defRPr/>
            </a:lvl2pPr>
            <a:lvl3pPr marL="1371600" lvl="2" indent="-325755" algn="l">
              <a:spcBef>
                <a:spcPts val="360"/>
              </a:spcBef>
              <a:spcAft>
                <a:spcPts val="0"/>
              </a:spcAft>
              <a:buClr>
                <a:schemeClr val="dk1"/>
              </a:buClr>
              <a:buSzPts val="153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415611" y="992767"/>
            <a:ext cx="11360700" cy="2736900"/>
          </a:xfrm>
          <a:prstGeom prst="rect">
            <a:avLst/>
          </a:prstGeom>
          <a:noFill/>
          <a:ln>
            <a:noFill/>
          </a:ln>
        </p:spPr>
        <p:txBody>
          <a:bodyPr spcFirstLastPara="1" wrap="square" lIns="982800" tIns="46800" rIns="270000" bIns="46800"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71" name="Google Shape;71;p14"/>
          <p:cNvSpPr txBox="1">
            <a:spLocks noGrp="1"/>
          </p:cNvSpPr>
          <p:nvPr>
            <p:ph type="subTitle" idx="1"/>
          </p:nvPr>
        </p:nvSpPr>
        <p:spPr>
          <a:xfrm>
            <a:off x="415600" y="3778833"/>
            <a:ext cx="11360700" cy="1056900"/>
          </a:xfrm>
          <a:prstGeom prst="rect">
            <a:avLst/>
          </a:prstGeom>
          <a:noFill/>
          <a:ln>
            <a:noFill/>
          </a:ln>
        </p:spPr>
        <p:txBody>
          <a:bodyPr spcFirstLastPara="1" wrap="square" lIns="982075" tIns="45700" rIns="270000" bIns="45700" anchor="t" anchorCtr="0">
            <a:noAutofit/>
          </a:bodyPr>
          <a:lstStyle>
            <a:lvl1pPr lvl="0" algn="ctr" rtl="0">
              <a:lnSpc>
                <a:spcPct val="100000"/>
              </a:lnSpc>
              <a:spcBef>
                <a:spcPts val="500"/>
              </a:spcBef>
              <a:spcAft>
                <a:spcPts val="0"/>
              </a:spcAft>
              <a:buSzPts val="3700"/>
              <a:buNone/>
              <a:defRPr sz="3700"/>
            </a:lvl1pPr>
            <a:lvl2pPr lvl="1" algn="ctr" rtl="0">
              <a:lnSpc>
                <a:spcPct val="100000"/>
              </a:lnSpc>
              <a:spcBef>
                <a:spcPts val="500"/>
              </a:spcBef>
              <a:spcAft>
                <a:spcPts val="0"/>
              </a:spcAft>
              <a:buSzPts val="3700"/>
              <a:buNone/>
              <a:defRPr sz="3700"/>
            </a:lvl2pPr>
            <a:lvl3pPr lvl="2" algn="ctr" rtl="0">
              <a:lnSpc>
                <a:spcPct val="100000"/>
              </a:lnSpc>
              <a:spcBef>
                <a:spcPts val="500"/>
              </a:spcBef>
              <a:spcAft>
                <a:spcPts val="0"/>
              </a:spcAft>
              <a:buSzPts val="3700"/>
              <a:buNone/>
              <a:defRPr sz="3700"/>
            </a:lvl3pPr>
            <a:lvl4pPr lvl="3" algn="ctr" rtl="0">
              <a:lnSpc>
                <a:spcPct val="100000"/>
              </a:lnSpc>
              <a:spcBef>
                <a:spcPts val="500"/>
              </a:spcBef>
              <a:spcAft>
                <a:spcPts val="0"/>
              </a:spcAft>
              <a:buSzPts val="3700"/>
              <a:buNone/>
              <a:defRPr sz="3700"/>
            </a:lvl4pPr>
            <a:lvl5pPr lvl="4" algn="ctr" rtl="0">
              <a:lnSpc>
                <a:spcPct val="100000"/>
              </a:lnSpc>
              <a:spcBef>
                <a:spcPts val="500"/>
              </a:spcBef>
              <a:spcAft>
                <a:spcPts val="0"/>
              </a:spcAft>
              <a:buSzPts val="3700"/>
              <a:buNone/>
              <a:defRPr sz="3700"/>
            </a:lvl5pPr>
            <a:lvl6pPr lvl="5" algn="ctr" rtl="0">
              <a:lnSpc>
                <a:spcPct val="100000"/>
              </a:lnSpc>
              <a:spcBef>
                <a:spcPts val="500"/>
              </a:spcBef>
              <a:spcAft>
                <a:spcPts val="0"/>
              </a:spcAft>
              <a:buSzPts val="3700"/>
              <a:buNone/>
              <a:defRPr sz="3700"/>
            </a:lvl6pPr>
            <a:lvl7pPr lvl="6" algn="ctr" rtl="0">
              <a:lnSpc>
                <a:spcPct val="100000"/>
              </a:lnSpc>
              <a:spcBef>
                <a:spcPts val="500"/>
              </a:spcBef>
              <a:spcAft>
                <a:spcPts val="0"/>
              </a:spcAft>
              <a:buSzPts val="3700"/>
              <a:buNone/>
              <a:defRPr sz="3700"/>
            </a:lvl7pPr>
            <a:lvl8pPr lvl="7" algn="ctr" rtl="0">
              <a:lnSpc>
                <a:spcPct val="100000"/>
              </a:lnSpc>
              <a:spcBef>
                <a:spcPts val="500"/>
              </a:spcBef>
              <a:spcAft>
                <a:spcPts val="0"/>
              </a:spcAft>
              <a:buSzPts val="3700"/>
              <a:buNone/>
              <a:defRPr sz="3700"/>
            </a:lvl8pPr>
            <a:lvl9pPr lvl="8" algn="ctr" rtl="0">
              <a:lnSpc>
                <a:spcPct val="100000"/>
              </a:lnSpc>
              <a:spcBef>
                <a:spcPts val="500"/>
              </a:spcBef>
              <a:spcAft>
                <a:spcPts val="0"/>
              </a:spcAft>
              <a:buSzPts val="3700"/>
              <a:buNone/>
              <a:defRPr sz="3700"/>
            </a:lvl9pPr>
          </a:lstStyle>
          <a:p>
            <a:endParaRPr/>
          </a:p>
        </p:txBody>
      </p:sp>
      <p:sp>
        <p:nvSpPr>
          <p:cNvPr id="72" name="Google Shape;72;p14"/>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3"/>
          <p:cNvSpPr txBox="1">
            <a:spLocks noGrp="1"/>
          </p:cNvSpPr>
          <p:nvPr>
            <p:ph type="body" idx="1"/>
          </p:nvPr>
        </p:nvSpPr>
        <p:spPr>
          <a:xfrm>
            <a:off x="1" y="1455578"/>
            <a:ext cx="12187768" cy="5148422"/>
          </a:xfrm>
          <a:prstGeom prst="rect">
            <a:avLst/>
          </a:prstGeom>
          <a:noFill/>
          <a:ln>
            <a:noFill/>
          </a:ln>
        </p:spPr>
        <p:txBody>
          <a:bodyPr spcFirstLastPara="1" wrap="square" lIns="982075" tIns="45700" rIns="270000" bIns="45700" anchor="t" anchorCtr="0">
            <a:noAutofit/>
          </a:bodyPr>
          <a:lstStyle>
            <a:lvl1pPr marL="457200" lvl="0" indent="-342900" algn="l">
              <a:spcBef>
                <a:spcPts val="360"/>
              </a:spcBef>
              <a:spcAft>
                <a:spcPts val="0"/>
              </a:spcAft>
              <a:buClr>
                <a:schemeClr val="dk1"/>
              </a:buClr>
              <a:buSzPts val="1800"/>
              <a:buChar char="›"/>
              <a:defRPr/>
            </a:lvl1pPr>
            <a:lvl2pPr marL="914400" lvl="1" indent="-285750" algn="l">
              <a:spcBef>
                <a:spcPts val="360"/>
              </a:spcBef>
              <a:spcAft>
                <a:spcPts val="0"/>
              </a:spcAft>
              <a:buClr>
                <a:schemeClr val="dk1"/>
              </a:buClr>
              <a:buSzPts val="900"/>
              <a:buChar char="▪"/>
              <a:defRPr/>
            </a:lvl2pPr>
            <a:lvl3pPr marL="1371600" lvl="2" indent="-325755" algn="l">
              <a:spcBef>
                <a:spcPts val="360"/>
              </a:spcBef>
              <a:spcAft>
                <a:spcPts val="0"/>
              </a:spcAft>
              <a:buClr>
                <a:schemeClr val="dk1"/>
              </a:buClr>
              <a:buSzPts val="153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963084" y="4406901"/>
            <a:ext cx="10363200" cy="1362075"/>
          </a:xfrm>
          <a:prstGeom prst="rect">
            <a:avLst/>
          </a:prstGeom>
          <a:noFill/>
          <a:ln>
            <a:noFill/>
          </a:ln>
        </p:spPr>
        <p:txBody>
          <a:bodyPr spcFirstLastPara="1" wrap="square" lIns="982800" tIns="46800" rIns="270000" bIns="468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963084" y="2906713"/>
            <a:ext cx="10363200" cy="1500187"/>
          </a:xfrm>
          <a:prstGeom prst="rect">
            <a:avLst/>
          </a:prstGeom>
          <a:noFill/>
          <a:ln>
            <a:noFill/>
          </a:ln>
        </p:spPr>
        <p:txBody>
          <a:bodyPr spcFirstLastPara="1" wrap="square" lIns="982075" tIns="45700" rIns="270000" bIns="45700" anchor="b" anchorCtr="0">
            <a:noAutofit/>
          </a:bodyPr>
          <a:lstStyle>
            <a:lvl1pPr marL="457200" lvl="0" indent="-228600" algn="l">
              <a:spcBef>
                <a:spcPts val="400"/>
              </a:spcBef>
              <a:spcAft>
                <a:spcPts val="0"/>
              </a:spcAft>
              <a:buClr>
                <a:schemeClr val="dk1"/>
              </a:buClr>
              <a:buSzPts val="2000"/>
              <a:buNone/>
              <a:defRPr sz="2000"/>
            </a:lvl1pPr>
            <a:lvl2pPr marL="914400" lvl="1" indent="-228600" algn="l">
              <a:spcBef>
                <a:spcPts val="360"/>
              </a:spcBef>
              <a:spcAft>
                <a:spcPts val="0"/>
              </a:spcAft>
              <a:buClr>
                <a:schemeClr val="dk1"/>
              </a:buClr>
              <a:buSzPts val="900"/>
              <a:buNone/>
              <a:defRPr sz="1800"/>
            </a:lvl2pPr>
            <a:lvl3pPr marL="1371600" lvl="2" indent="-228600" algn="l">
              <a:spcBef>
                <a:spcPts val="320"/>
              </a:spcBef>
              <a:spcAft>
                <a:spcPts val="0"/>
              </a:spcAft>
              <a:buClr>
                <a:schemeClr val="dk1"/>
              </a:buClr>
              <a:buSzPts val="1360"/>
              <a:buNone/>
              <a:defRPr sz="1600"/>
            </a:lvl3pPr>
            <a:lvl4pPr marL="1828800" lvl="3" indent="-228600" algn="l">
              <a:spcBef>
                <a:spcPts val="280"/>
              </a:spcBef>
              <a:spcAft>
                <a:spcPts val="0"/>
              </a:spcAft>
              <a:buClr>
                <a:schemeClr val="dk1"/>
              </a:buClr>
              <a:buSzPts val="1400"/>
              <a:buNone/>
              <a:defRPr sz="1400"/>
            </a:lvl4pPr>
            <a:lvl5pPr marL="2286000" lvl="4" indent="-228600" algn="l">
              <a:spcBef>
                <a:spcPts val="280"/>
              </a:spcBef>
              <a:spcAft>
                <a:spcPts val="0"/>
              </a:spcAft>
              <a:buClr>
                <a:schemeClr val="dk1"/>
              </a:buClr>
              <a:buSzPts val="1400"/>
              <a:buNone/>
              <a:defRPr sz="1400"/>
            </a:lvl5pPr>
            <a:lvl6pPr marL="2743200" lvl="5" indent="-228600" algn="l">
              <a:spcBef>
                <a:spcPts val="280"/>
              </a:spcBef>
              <a:spcAft>
                <a:spcPts val="0"/>
              </a:spcAft>
              <a:buClr>
                <a:schemeClr val="dk1"/>
              </a:buClr>
              <a:buSzPts val="1400"/>
              <a:buNone/>
              <a:defRPr sz="1400"/>
            </a:lvl6pPr>
            <a:lvl7pPr marL="3200400" lvl="6" indent="-228600" algn="l">
              <a:spcBef>
                <a:spcPts val="280"/>
              </a:spcBef>
              <a:spcAft>
                <a:spcPts val="0"/>
              </a:spcAft>
              <a:buClr>
                <a:schemeClr val="dk1"/>
              </a:buClr>
              <a:buSzPts val="1400"/>
              <a:buNone/>
              <a:defRPr sz="1400"/>
            </a:lvl7pPr>
            <a:lvl8pPr marL="3657600" lvl="7" indent="-228600" algn="l">
              <a:spcBef>
                <a:spcPts val="280"/>
              </a:spcBef>
              <a:spcAft>
                <a:spcPts val="0"/>
              </a:spcAft>
              <a:buClr>
                <a:schemeClr val="dk1"/>
              </a:buClr>
              <a:buSzPts val="1400"/>
              <a:buNone/>
              <a:defRPr sz="1400"/>
            </a:lvl8pPr>
            <a:lvl9pPr marL="4114800" lvl="8" indent="-228600" algn="l">
              <a:spcBef>
                <a:spcPts val="280"/>
              </a:spcBef>
              <a:spcAft>
                <a:spcPts val="0"/>
              </a:spcAft>
              <a:buClr>
                <a:schemeClr val="dk1"/>
              </a:buClr>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 y="2230438"/>
            <a:ext cx="5992284" cy="4318000"/>
          </a:xfrm>
          <a:prstGeom prst="rect">
            <a:avLst/>
          </a:prstGeom>
          <a:noFill/>
          <a:ln>
            <a:noFill/>
          </a:ln>
        </p:spPr>
        <p:txBody>
          <a:bodyPr spcFirstLastPara="1" wrap="square" lIns="982075" tIns="45700" rIns="2700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04800" algn="l">
              <a:spcBef>
                <a:spcPts val="480"/>
              </a:spcBef>
              <a:spcAft>
                <a:spcPts val="0"/>
              </a:spcAft>
              <a:buClr>
                <a:schemeClr val="dk1"/>
              </a:buClr>
              <a:buSzPts val="1200"/>
              <a:buChar char="▪"/>
              <a:defRPr sz="2400"/>
            </a:lvl2pPr>
            <a:lvl3pPr marL="1371600" lvl="2" indent="-336550" algn="l">
              <a:spcBef>
                <a:spcPts val="400"/>
              </a:spcBef>
              <a:spcAft>
                <a:spcPts val="0"/>
              </a:spcAft>
              <a:buClr>
                <a:schemeClr val="dk1"/>
              </a:buClr>
              <a:buSzPts val="17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5"/>
          <p:cNvSpPr txBox="1">
            <a:spLocks noGrp="1"/>
          </p:cNvSpPr>
          <p:nvPr>
            <p:ph type="body" idx="2"/>
          </p:nvPr>
        </p:nvSpPr>
        <p:spPr>
          <a:xfrm>
            <a:off x="6195484" y="2230438"/>
            <a:ext cx="5992283" cy="4318000"/>
          </a:xfrm>
          <a:prstGeom prst="rect">
            <a:avLst/>
          </a:prstGeom>
          <a:noFill/>
          <a:ln>
            <a:noFill/>
          </a:ln>
        </p:spPr>
        <p:txBody>
          <a:bodyPr spcFirstLastPara="1" wrap="square" lIns="982075" tIns="45700" rIns="2700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04800" algn="l">
              <a:spcBef>
                <a:spcPts val="480"/>
              </a:spcBef>
              <a:spcAft>
                <a:spcPts val="0"/>
              </a:spcAft>
              <a:buClr>
                <a:schemeClr val="dk1"/>
              </a:buClr>
              <a:buSzPts val="1200"/>
              <a:buChar char="▪"/>
              <a:defRPr sz="2400"/>
            </a:lvl2pPr>
            <a:lvl3pPr marL="1371600" lvl="2" indent="-336550" algn="l">
              <a:spcBef>
                <a:spcPts val="400"/>
              </a:spcBef>
              <a:spcAft>
                <a:spcPts val="0"/>
              </a:spcAft>
              <a:buClr>
                <a:schemeClr val="dk1"/>
              </a:buClr>
              <a:buSzPts val="17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0" y="584200"/>
            <a:ext cx="12192000" cy="638944"/>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623392" y="2132856"/>
            <a:ext cx="5386917" cy="639762"/>
          </a:xfrm>
          <a:prstGeom prst="rect">
            <a:avLst/>
          </a:prstGeom>
          <a:noFill/>
          <a:ln>
            <a:noFill/>
          </a:ln>
        </p:spPr>
        <p:txBody>
          <a:bodyPr spcFirstLastPara="1" wrap="square" lIns="982075" tIns="45700" rIns="2700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1000"/>
              <a:buNone/>
              <a:defRPr sz="2000" b="1"/>
            </a:lvl2pPr>
            <a:lvl3pPr marL="1371600" lvl="2" indent="-228600" algn="l">
              <a:spcBef>
                <a:spcPts val="360"/>
              </a:spcBef>
              <a:spcAft>
                <a:spcPts val="0"/>
              </a:spcAft>
              <a:buClr>
                <a:schemeClr val="dk1"/>
              </a:buClr>
              <a:buSzPts val="153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609600" y="2780929"/>
            <a:ext cx="5386917" cy="3744415"/>
          </a:xfrm>
          <a:prstGeom prst="rect">
            <a:avLst/>
          </a:prstGeom>
          <a:noFill/>
          <a:ln>
            <a:noFill/>
          </a:ln>
        </p:spPr>
        <p:txBody>
          <a:bodyPr spcFirstLastPara="1" wrap="square" lIns="982075" tIns="45700" rIns="2700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292100" algn="l">
              <a:spcBef>
                <a:spcPts val="400"/>
              </a:spcBef>
              <a:spcAft>
                <a:spcPts val="0"/>
              </a:spcAft>
              <a:buClr>
                <a:schemeClr val="dk1"/>
              </a:buClr>
              <a:buSzPts val="1000"/>
              <a:buChar char="▪"/>
              <a:defRPr sz="2000"/>
            </a:lvl2pPr>
            <a:lvl3pPr marL="1371600" lvl="2" indent="-325755" algn="l">
              <a:spcBef>
                <a:spcPts val="360"/>
              </a:spcBef>
              <a:spcAft>
                <a:spcPts val="0"/>
              </a:spcAft>
              <a:buClr>
                <a:schemeClr val="dk1"/>
              </a:buClr>
              <a:buSzPts val="153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6"/>
          <p:cNvSpPr txBox="1">
            <a:spLocks noGrp="1"/>
          </p:cNvSpPr>
          <p:nvPr>
            <p:ph type="body" idx="3"/>
          </p:nvPr>
        </p:nvSpPr>
        <p:spPr>
          <a:xfrm>
            <a:off x="6193368" y="2132857"/>
            <a:ext cx="5389033" cy="648071"/>
          </a:xfrm>
          <a:prstGeom prst="rect">
            <a:avLst/>
          </a:prstGeom>
          <a:noFill/>
          <a:ln>
            <a:noFill/>
          </a:ln>
        </p:spPr>
        <p:txBody>
          <a:bodyPr spcFirstLastPara="1" wrap="square" lIns="982075" tIns="45700" rIns="2700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1000"/>
              <a:buNone/>
              <a:defRPr sz="2000" b="1"/>
            </a:lvl2pPr>
            <a:lvl3pPr marL="1371600" lvl="2" indent="-228600" algn="l">
              <a:spcBef>
                <a:spcPts val="360"/>
              </a:spcBef>
              <a:spcAft>
                <a:spcPts val="0"/>
              </a:spcAft>
              <a:buClr>
                <a:schemeClr val="dk1"/>
              </a:buClr>
              <a:buSzPts val="153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93368" y="2780929"/>
            <a:ext cx="5389033" cy="3744415"/>
          </a:xfrm>
          <a:prstGeom prst="rect">
            <a:avLst/>
          </a:prstGeom>
          <a:noFill/>
          <a:ln>
            <a:noFill/>
          </a:ln>
        </p:spPr>
        <p:txBody>
          <a:bodyPr spcFirstLastPara="1" wrap="square" lIns="982075" tIns="45700" rIns="2700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292100" algn="l">
              <a:spcBef>
                <a:spcPts val="400"/>
              </a:spcBef>
              <a:spcAft>
                <a:spcPts val="0"/>
              </a:spcAft>
              <a:buClr>
                <a:schemeClr val="dk1"/>
              </a:buClr>
              <a:buSzPts val="1000"/>
              <a:buChar char="▪"/>
              <a:defRPr sz="2000"/>
            </a:lvl2pPr>
            <a:lvl3pPr marL="1371600" lvl="2" indent="-325755" algn="l">
              <a:spcBef>
                <a:spcPts val="360"/>
              </a:spcBef>
              <a:spcAft>
                <a:spcPts val="0"/>
              </a:spcAft>
              <a:buClr>
                <a:schemeClr val="dk1"/>
              </a:buClr>
              <a:buSzPts val="153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35361" y="1340768"/>
            <a:ext cx="4285324" cy="864096"/>
          </a:xfrm>
          <a:prstGeom prst="rect">
            <a:avLst/>
          </a:prstGeom>
          <a:noFill/>
          <a:ln>
            <a:noFill/>
          </a:ln>
        </p:spPr>
        <p:txBody>
          <a:bodyPr spcFirstLastPara="1" wrap="square" lIns="982800" tIns="46800" rIns="27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4766733" y="1340768"/>
            <a:ext cx="6815667" cy="5184576"/>
          </a:xfrm>
          <a:prstGeom prst="rect">
            <a:avLst/>
          </a:prstGeom>
          <a:noFill/>
          <a:ln>
            <a:noFill/>
          </a:ln>
        </p:spPr>
        <p:txBody>
          <a:bodyPr spcFirstLastPara="1" wrap="square" lIns="982075" tIns="45700" rIns="270000"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317500" algn="l">
              <a:spcBef>
                <a:spcPts val="560"/>
              </a:spcBef>
              <a:spcAft>
                <a:spcPts val="0"/>
              </a:spcAft>
              <a:buClr>
                <a:schemeClr val="dk1"/>
              </a:buClr>
              <a:buSzPts val="1400"/>
              <a:buChar char="▪"/>
              <a:defRPr sz="2800"/>
            </a:lvl2pPr>
            <a:lvl3pPr marL="1371600" lvl="2" indent="-358139" algn="l">
              <a:spcBef>
                <a:spcPts val="480"/>
              </a:spcBef>
              <a:spcAft>
                <a:spcPts val="0"/>
              </a:spcAft>
              <a:buClr>
                <a:schemeClr val="dk1"/>
              </a:buClr>
              <a:buSzPts val="204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5" name="Google Shape;55;p9"/>
          <p:cNvSpPr txBox="1">
            <a:spLocks noGrp="1"/>
          </p:cNvSpPr>
          <p:nvPr>
            <p:ph type="body" idx="2"/>
          </p:nvPr>
        </p:nvSpPr>
        <p:spPr>
          <a:xfrm>
            <a:off x="335361" y="2204864"/>
            <a:ext cx="4285324" cy="4320480"/>
          </a:xfrm>
          <a:prstGeom prst="rect">
            <a:avLst/>
          </a:prstGeom>
          <a:noFill/>
          <a:ln>
            <a:noFill/>
          </a:ln>
        </p:spPr>
        <p:txBody>
          <a:bodyPr spcFirstLastPara="1" wrap="square" lIns="982075" tIns="45700" rIns="2700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600"/>
              <a:buNone/>
              <a:defRPr sz="1200"/>
            </a:lvl2pPr>
            <a:lvl3pPr marL="1371600" lvl="2" indent="-228600" algn="l">
              <a:spcBef>
                <a:spcPts val="200"/>
              </a:spcBef>
              <a:spcAft>
                <a:spcPts val="0"/>
              </a:spcAft>
              <a:buClr>
                <a:schemeClr val="dk1"/>
              </a:buClr>
              <a:buSzPts val="85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389717" y="5085184"/>
            <a:ext cx="7315200" cy="648072"/>
          </a:xfrm>
          <a:prstGeom prst="rect">
            <a:avLst/>
          </a:prstGeom>
          <a:noFill/>
          <a:ln>
            <a:noFill/>
          </a:ln>
        </p:spPr>
        <p:txBody>
          <a:bodyPr spcFirstLastPara="1" wrap="square" lIns="982800" tIns="46800" rIns="270000" bIns="468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a:spLocks noGrp="1"/>
          </p:cNvSpPr>
          <p:nvPr>
            <p:ph type="pic" idx="2"/>
          </p:nvPr>
        </p:nvSpPr>
        <p:spPr>
          <a:xfrm>
            <a:off x="2389717" y="1484784"/>
            <a:ext cx="7315200" cy="3600401"/>
          </a:xfrm>
          <a:prstGeom prst="rect">
            <a:avLst/>
          </a:prstGeom>
          <a:noFill/>
          <a:ln>
            <a:noFill/>
          </a:ln>
        </p:spPr>
        <p:txBody>
          <a:bodyPr spcFirstLastPara="1" wrap="square" lIns="982075" tIns="45700" rIns="270000" bIns="45700" anchor="t" anchorCtr="0">
            <a:noAutofit/>
          </a:bodyPr>
          <a:lstStyle>
            <a:lvl1pPr marR="0" lvl="0" algn="l" rtl="0">
              <a:spcBef>
                <a:spcPts val="640"/>
              </a:spcBef>
              <a:spcAft>
                <a:spcPts val="0"/>
              </a:spcAft>
              <a:buClr>
                <a:schemeClr val="dk1"/>
              </a:buClr>
              <a:buSzPts val="3200"/>
              <a:buFont typeface="Verdana"/>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dk1"/>
              </a:buClr>
              <a:buSzPts val="1400"/>
              <a:buFont typeface="Noto Sans Symbols"/>
              <a:buNone/>
              <a:defRPr sz="2800" b="0" i="0" u="none" strike="noStrike" cap="none">
                <a:solidFill>
                  <a:schemeClr val="dk1"/>
                </a:solidFill>
                <a:latin typeface="Verdana"/>
                <a:ea typeface="Verdana"/>
                <a:cs typeface="Verdana"/>
                <a:sym typeface="Verdana"/>
              </a:defRPr>
            </a:lvl2pPr>
            <a:lvl3pPr marR="0" lvl="2" algn="l" rtl="0">
              <a:spcBef>
                <a:spcPts val="480"/>
              </a:spcBef>
              <a:spcAft>
                <a:spcPts val="0"/>
              </a:spcAft>
              <a:buClr>
                <a:schemeClr val="dk1"/>
              </a:buClr>
              <a:buSzPts val="2040"/>
              <a:buFont typeface="Courier New"/>
              <a:buNone/>
              <a:defRPr sz="2400" b="0" i="0" u="none" strike="noStrike" cap="none">
                <a:solidFill>
                  <a:schemeClr val="dk1"/>
                </a:solidFill>
                <a:latin typeface="Verdana"/>
                <a:ea typeface="Verdana"/>
                <a:cs typeface="Verdana"/>
                <a:sym typeface="Verdana"/>
              </a:defRPr>
            </a:lvl3pPr>
            <a:lvl4pPr marR="0" lvl="3"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4pPr>
            <a:lvl5pPr marR="0" lvl="4"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5pPr>
            <a:lvl6pPr marR="0" lvl="5"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6pPr>
            <a:lvl7pPr marR="0" lvl="6"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7pPr>
            <a:lvl8pPr marR="0" lvl="7"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8pPr>
            <a:lvl9pPr marR="0" lvl="8" algn="l" rtl="0">
              <a:spcBef>
                <a:spcPts val="400"/>
              </a:spcBef>
              <a:spcAft>
                <a:spcPts val="0"/>
              </a:spcAft>
              <a:buClr>
                <a:schemeClr val="dk1"/>
              </a:buClr>
              <a:buSzPts val="2000"/>
              <a:buFont typeface="Courier New"/>
              <a:buNone/>
              <a:defRPr sz="2000" b="0" i="0" u="none" strike="noStrike" cap="none">
                <a:solidFill>
                  <a:schemeClr val="dk1"/>
                </a:solidFill>
                <a:latin typeface="Verdana"/>
                <a:ea typeface="Verdana"/>
                <a:cs typeface="Verdana"/>
                <a:sym typeface="Verdana"/>
              </a:defRPr>
            </a:lvl9pPr>
          </a:lstStyle>
          <a:p>
            <a:endParaRPr/>
          </a:p>
        </p:txBody>
      </p:sp>
      <p:sp>
        <p:nvSpPr>
          <p:cNvPr id="59" name="Google Shape;59;p10"/>
          <p:cNvSpPr txBox="1">
            <a:spLocks noGrp="1"/>
          </p:cNvSpPr>
          <p:nvPr>
            <p:ph type="body" idx="1"/>
          </p:nvPr>
        </p:nvSpPr>
        <p:spPr>
          <a:xfrm>
            <a:off x="2389717" y="5733256"/>
            <a:ext cx="7315200" cy="792088"/>
          </a:xfrm>
          <a:prstGeom prst="rect">
            <a:avLst/>
          </a:prstGeom>
          <a:noFill/>
          <a:ln>
            <a:noFill/>
          </a:ln>
        </p:spPr>
        <p:txBody>
          <a:bodyPr spcFirstLastPara="1" wrap="square" lIns="982075" tIns="45700" rIns="2700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600"/>
              <a:buNone/>
              <a:defRPr sz="1200"/>
            </a:lvl2pPr>
            <a:lvl3pPr marL="1371600" lvl="2" indent="-228600" algn="l">
              <a:spcBef>
                <a:spcPts val="200"/>
              </a:spcBef>
              <a:spcAft>
                <a:spcPts val="0"/>
              </a:spcAft>
              <a:buClr>
                <a:schemeClr val="dk1"/>
              </a:buClr>
              <a:buSzPts val="85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6933" cy="1017588"/>
          </a:xfrm>
          <a:prstGeom prst="rect">
            <a:avLst/>
          </a:prstGeom>
          <a:gradFill>
            <a:gsLst>
              <a:gs pos="0">
                <a:srgbClr val="FFFFFF"/>
              </a:gs>
              <a:gs pos="100000">
                <a:srgbClr val="757575">
                  <a:alpha val="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1"/>
          <p:cNvSpPr/>
          <p:nvPr/>
        </p:nvSpPr>
        <p:spPr>
          <a:xfrm>
            <a:off x="0" y="0"/>
            <a:ext cx="169333" cy="10175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1"/>
          <p:cNvSpPr txBox="1">
            <a:spLocks noGrp="1"/>
          </p:cNvSpPr>
          <p:nvPr>
            <p:ph type="body" idx="1"/>
          </p:nvPr>
        </p:nvSpPr>
        <p:spPr>
          <a:xfrm>
            <a:off x="1" y="1455578"/>
            <a:ext cx="12187768" cy="5148422"/>
          </a:xfrm>
          <a:prstGeom prst="rect">
            <a:avLst/>
          </a:prstGeom>
          <a:noFill/>
          <a:ln>
            <a:noFill/>
          </a:ln>
        </p:spPr>
        <p:txBody>
          <a:bodyPr spcFirstLastPara="1" wrap="square" lIns="982075" tIns="45700" rIns="270000" bIns="45700" anchor="t" anchorCtr="0">
            <a:noAutofit/>
          </a:bodyPr>
          <a:lstStyle>
            <a:lvl1pPr marL="457200" marR="0" lvl="0" indent="-387350" algn="l" rtl="0">
              <a:spcBef>
                <a:spcPts val="500"/>
              </a:spcBef>
              <a:spcAft>
                <a:spcPts val="0"/>
              </a:spcAft>
              <a:buClr>
                <a:schemeClr val="dk1"/>
              </a:buClr>
              <a:buSzPts val="2500"/>
              <a:buChar char="›"/>
              <a:defRPr sz="2500" i="0" u="none" strike="noStrike" cap="none">
                <a:solidFill>
                  <a:schemeClr val="dk1"/>
                </a:solidFill>
              </a:defRPr>
            </a:lvl1pPr>
            <a:lvl2pPr marL="914400" marR="0" lvl="1" indent="-307975" algn="l" rtl="0">
              <a:spcBef>
                <a:spcPts val="500"/>
              </a:spcBef>
              <a:spcAft>
                <a:spcPts val="0"/>
              </a:spcAft>
              <a:buClr>
                <a:schemeClr val="dk1"/>
              </a:buClr>
              <a:buSzPts val="1250"/>
              <a:buChar char="▪"/>
              <a:defRPr sz="2500" i="0" u="none" strike="noStrike" cap="none">
                <a:solidFill>
                  <a:schemeClr val="dk1"/>
                </a:solidFill>
              </a:defRPr>
            </a:lvl2pPr>
            <a:lvl3pPr marL="1371600" marR="0" lvl="2" indent="-363537" algn="l" rtl="0">
              <a:spcBef>
                <a:spcPts val="500"/>
              </a:spcBef>
              <a:spcAft>
                <a:spcPts val="0"/>
              </a:spcAft>
              <a:buClr>
                <a:schemeClr val="dk1"/>
              </a:buClr>
              <a:buSzPts val="2125"/>
              <a:buChar char="-"/>
              <a:defRPr sz="2500" i="0" u="none" strike="noStrike" cap="none">
                <a:solidFill>
                  <a:schemeClr val="dk1"/>
                </a:solidFill>
              </a:defRPr>
            </a:lvl3pPr>
            <a:lvl4pPr marL="1828800" marR="0" lvl="3" indent="-387350" algn="l" rtl="0">
              <a:spcBef>
                <a:spcPts val="500"/>
              </a:spcBef>
              <a:spcAft>
                <a:spcPts val="0"/>
              </a:spcAft>
              <a:buClr>
                <a:schemeClr val="dk1"/>
              </a:buClr>
              <a:buSzPts val="2500"/>
              <a:buChar char="-"/>
              <a:defRPr sz="2500" i="0" u="none" strike="noStrike" cap="none">
                <a:solidFill>
                  <a:schemeClr val="dk1"/>
                </a:solidFill>
              </a:defRPr>
            </a:lvl4pPr>
            <a:lvl5pPr marL="2286000" marR="0" lvl="4" indent="-387350" algn="l" rtl="0">
              <a:spcBef>
                <a:spcPts val="500"/>
              </a:spcBef>
              <a:spcAft>
                <a:spcPts val="0"/>
              </a:spcAft>
              <a:buClr>
                <a:schemeClr val="dk1"/>
              </a:buClr>
              <a:buSzPts val="2500"/>
              <a:buChar char="-"/>
              <a:defRPr sz="2500" i="0" u="none" strike="noStrike" cap="none">
                <a:solidFill>
                  <a:schemeClr val="dk1"/>
                </a:solidFill>
              </a:defRPr>
            </a:lvl5pPr>
            <a:lvl6pPr marL="2743200" marR="0" lvl="5" indent="-387350" algn="l" rtl="0">
              <a:spcBef>
                <a:spcPts val="500"/>
              </a:spcBef>
              <a:spcAft>
                <a:spcPts val="0"/>
              </a:spcAft>
              <a:buClr>
                <a:schemeClr val="dk1"/>
              </a:buClr>
              <a:buSzPts val="2500"/>
              <a:buChar char="-"/>
              <a:defRPr sz="2500" i="0" u="none" strike="noStrike" cap="none">
                <a:solidFill>
                  <a:schemeClr val="dk1"/>
                </a:solidFill>
              </a:defRPr>
            </a:lvl6pPr>
            <a:lvl7pPr marL="3200400" marR="0" lvl="6" indent="-387350" algn="l" rtl="0">
              <a:spcBef>
                <a:spcPts val="500"/>
              </a:spcBef>
              <a:spcAft>
                <a:spcPts val="0"/>
              </a:spcAft>
              <a:buClr>
                <a:schemeClr val="dk1"/>
              </a:buClr>
              <a:buSzPts val="2500"/>
              <a:buChar char="-"/>
              <a:defRPr sz="2500" i="0" u="none" strike="noStrike" cap="none">
                <a:solidFill>
                  <a:schemeClr val="dk1"/>
                </a:solidFill>
              </a:defRPr>
            </a:lvl7pPr>
            <a:lvl8pPr marL="3657600" marR="0" lvl="7" indent="-387350" algn="l" rtl="0">
              <a:spcBef>
                <a:spcPts val="500"/>
              </a:spcBef>
              <a:spcAft>
                <a:spcPts val="0"/>
              </a:spcAft>
              <a:buClr>
                <a:schemeClr val="dk1"/>
              </a:buClr>
              <a:buSzPts val="2500"/>
              <a:buChar char="-"/>
              <a:defRPr sz="2500" i="0" u="none" strike="noStrike" cap="none">
                <a:solidFill>
                  <a:schemeClr val="dk1"/>
                </a:solidFill>
              </a:defRPr>
            </a:lvl8pPr>
            <a:lvl9pPr marL="4114800" marR="0" lvl="8" indent="-387350" algn="l" rtl="0">
              <a:spcBef>
                <a:spcPts val="500"/>
              </a:spcBef>
              <a:spcAft>
                <a:spcPts val="0"/>
              </a:spcAft>
              <a:buClr>
                <a:schemeClr val="dk1"/>
              </a:buClr>
              <a:buSzPts val="2500"/>
              <a:buChar char="-"/>
              <a:defRPr sz="2500" i="0" u="none" strike="noStrike" cap="none">
                <a:solidFill>
                  <a:schemeClr val="dk1"/>
                </a:solidFill>
              </a:defRPr>
            </a:lvl9pPr>
          </a:lstStyle>
          <a:p>
            <a:endParaRPr dirty="0"/>
          </a:p>
        </p:txBody>
      </p:sp>
      <p:sp>
        <p:nvSpPr>
          <p:cNvPr id="13" name="Google Shape;13;p1"/>
          <p:cNvSpPr txBox="1">
            <a:spLocks noGrp="1"/>
          </p:cNvSpPr>
          <p:nvPr>
            <p:ph type="title"/>
          </p:nvPr>
        </p:nvSpPr>
        <p:spPr>
          <a:xfrm>
            <a:off x="1" y="584200"/>
            <a:ext cx="12187768" cy="792162"/>
          </a:xfrm>
          <a:prstGeom prst="rect">
            <a:avLst/>
          </a:prstGeom>
          <a:noFill/>
          <a:ln>
            <a:noFill/>
          </a:ln>
        </p:spPr>
        <p:txBody>
          <a:bodyPr spcFirstLastPara="1" wrap="square" lIns="982800" tIns="46800" rIns="270000" bIns="46800" anchor="ctr" anchorCtr="0">
            <a:noAutofit/>
          </a:bodyPr>
          <a:lstStyle>
            <a:lvl1pPr marR="0" lvl="0" algn="l" rtl="0">
              <a:spcBef>
                <a:spcPts val="0"/>
              </a:spcBef>
              <a:spcAft>
                <a:spcPts val="0"/>
              </a:spcAft>
              <a:buSzPts val="1400"/>
              <a:buNone/>
              <a:defRPr sz="4200" i="0" u="none" strike="noStrike" cap="none">
                <a:solidFill>
                  <a:schemeClr val="dk1"/>
                </a:solidFill>
              </a:defRPr>
            </a:lvl1pPr>
            <a:lvl2pPr marR="0" lvl="1" algn="l" rtl="0">
              <a:spcBef>
                <a:spcPts val="0"/>
              </a:spcBef>
              <a:spcAft>
                <a:spcPts val="0"/>
              </a:spcAft>
              <a:buSzPts val="1400"/>
              <a:buNone/>
              <a:defRPr sz="4200" i="0" u="none" strike="noStrike" cap="none">
                <a:solidFill>
                  <a:schemeClr val="dk1"/>
                </a:solidFill>
              </a:defRPr>
            </a:lvl2pPr>
            <a:lvl3pPr marR="0" lvl="2" algn="l" rtl="0">
              <a:spcBef>
                <a:spcPts val="0"/>
              </a:spcBef>
              <a:spcAft>
                <a:spcPts val="0"/>
              </a:spcAft>
              <a:buSzPts val="1400"/>
              <a:buNone/>
              <a:defRPr sz="4200" i="0" u="none" strike="noStrike" cap="none">
                <a:solidFill>
                  <a:schemeClr val="dk1"/>
                </a:solidFill>
              </a:defRPr>
            </a:lvl3pPr>
            <a:lvl4pPr marR="0" lvl="3" algn="l" rtl="0">
              <a:spcBef>
                <a:spcPts val="0"/>
              </a:spcBef>
              <a:spcAft>
                <a:spcPts val="0"/>
              </a:spcAft>
              <a:buSzPts val="1400"/>
              <a:buNone/>
              <a:defRPr sz="4200" i="0" u="none" strike="noStrike" cap="none">
                <a:solidFill>
                  <a:schemeClr val="dk1"/>
                </a:solidFill>
              </a:defRPr>
            </a:lvl4pPr>
            <a:lvl5pPr marR="0" lvl="4" algn="l" rtl="0">
              <a:spcBef>
                <a:spcPts val="0"/>
              </a:spcBef>
              <a:spcAft>
                <a:spcPts val="0"/>
              </a:spcAft>
              <a:buSzPts val="1400"/>
              <a:buNone/>
              <a:defRPr sz="4200" i="0" u="none" strike="noStrike" cap="none">
                <a:solidFill>
                  <a:schemeClr val="dk1"/>
                </a:solidFill>
              </a:defRPr>
            </a:lvl5pPr>
            <a:lvl6pPr marR="0" lvl="5" algn="l" rtl="0">
              <a:spcBef>
                <a:spcPts val="0"/>
              </a:spcBef>
              <a:spcAft>
                <a:spcPts val="0"/>
              </a:spcAft>
              <a:buSzPts val="1400"/>
              <a:buNone/>
              <a:defRPr sz="4200" i="0" u="none" strike="noStrike" cap="none">
                <a:solidFill>
                  <a:schemeClr val="dk1"/>
                </a:solidFill>
              </a:defRPr>
            </a:lvl6pPr>
            <a:lvl7pPr marR="0" lvl="6" algn="l" rtl="0">
              <a:spcBef>
                <a:spcPts val="0"/>
              </a:spcBef>
              <a:spcAft>
                <a:spcPts val="0"/>
              </a:spcAft>
              <a:buSzPts val="1400"/>
              <a:buNone/>
              <a:defRPr sz="4200" i="0" u="none" strike="noStrike" cap="none">
                <a:solidFill>
                  <a:schemeClr val="dk1"/>
                </a:solidFill>
              </a:defRPr>
            </a:lvl7pPr>
            <a:lvl8pPr marR="0" lvl="7" algn="l" rtl="0">
              <a:spcBef>
                <a:spcPts val="0"/>
              </a:spcBef>
              <a:spcAft>
                <a:spcPts val="0"/>
              </a:spcAft>
              <a:buSzPts val="1400"/>
              <a:buNone/>
              <a:defRPr sz="4200" i="0" u="none" strike="noStrike" cap="none">
                <a:solidFill>
                  <a:schemeClr val="dk1"/>
                </a:solidFill>
              </a:defRPr>
            </a:lvl8pPr>
            <a:lvl9pPr marR="0" lvl="8" algn="l" rtl="0">
              <a:spcBef>
                <a:spcPts val="0"/>
              </a:spcBef>
              <a:spcAft>
                <a:spcPts val="0"/>
              </a:spcAft>
              <a:buSzPts val="1400"/>
              <a:buNone/>
              <a:defRPr sz="4200" i="0" u="none" strike="noStrike" cap="none">
                <a:solidFill>
                  <a:schemeClr val="dk1"/>
                </a:solidFill>
              </a:defRPr>
            </a:lvl9pPr>
          </a:lstStyle>
          <a:p>
            <a:endParaRPr dirty="0"/>
          </a:p>
        </p:txBody>
      </p:sp>
      <p:sp>
        <p:nvSpPr>
          <p:cNvPr id="14" name="Google Shape;14;p1"/>
          <p:cNvSpPr/>
          <p:nvPr/>
        </p:nvSpPr>
        <p:spPr>
          <a:xfrm>
            <a:off x="-1" y="379767"/>
            <a:ext cx="12192000" cy="762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5" name="Google Shape;15;p1"/>
          <p:cNvSpPr/>
          <p:nvPr userDrawn="1"/>
        </p:nvSpPr>
        <p:spPr>
          <a:xfrm>
            <a:off x="10632000" y="367610"/>
            <a:ext cx="1560000" cy="97028"/>
          </a:xfrm>
          <a:custGeom>
            <a:avLst/>
            <a:gdLst/>
            <a:ahLst/>
            <a:cxnLst/>
            <a:rect l="l" t="t" r="r" b="b"/>
            <a:pathLst>
              <a:path w="1170000" h="96197" extrusionOk="0">
                <a:moveTo>
                  <a:pt x="76200" y="2382"/>
                </a:moveTo>
                <a:lnTo>
                  <a:pt x="1170000" y="0"/>
                </a:lnTo>
                <a:lnTo>
                  <a:pt x="1170000" y="96197"/>
                </a:lnTo>
                <a:lnTo>
                  <a:pt x="0" y="96197"/>
                </a:lnTo>
                <a:lnTo>
                  <a:pt x="76200" y="238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1"/>
          <p:cNvSpPr/>
          <p:nvPr/>
        </p:nvSpPr>
        <p:spPr>
          <a:xfrm>
            <a:off x="11305639" y="377513"/>
            <a:ext cx="190500" cy="13849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GB" sz="600" b="0" i="0" u="none" strike="noStrike" cap="none">
                <a:solidFill>
                  <a:schemeClr val="tx1"/>
                </a:solidFill>
                <a:latin typeface="Arial"/>
                <a:ea typeface="Arial"/>
                <a:cs typeface="Arial"/>
                <a:sym typeface="Arial"/>
              </a:rPr>
              <a:t>‹nr.›</a:t>
            </a:fld>
            <a:endParaRPr sz="600" b="0" i="0" u="none" strike="noStrike" cap="none" dirty="0">
              <a:solidFill>
                <a:schemeClr val="tx1"/>
              </a:solidFill>
              <a:latin typeface="Arial"/>
              <a:ea typeface="Arial"/>
              <a:cs typeface="Arial"/>
              <a:sym typeface="Arial"/>
            </a:endParaRPr>
          </a:p>
        </p:txBody>
      </p:sp>
      <p:sp>
        <p:nvSpPr>
          <p:cNvPr id="17" name="Google Shape;17;p1"/>
          <p:cNvSpPr txBox="1"/>
          <p:nvPr/>
        </p:nvSpPr>
        <p:spPr>
          <a:xfrm>
            <a:off x="11279188" y="367610"/>
            <a:ext cx="52900" cy="1384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600" b="0" i="0" u="none" strike="noStrike" cap="none" dirty="0">
                <a:solidFill>
                  <a:schemeClr val="tx1"/>
                </a:solidFill>
                <a:latin typeface="Verdana"/>
                <a:ea typeface="Verdana"/>
                <a:cs typeface="Verdana"/>
                <a:sym typeface="Verdana"/>
              </a:rPr>
              <a:t>|</a:t>
            </a:r>
            <a:endParaRPr sz="600" b="0" i="0" u="none" strike="noStrike" cap="none" dirty="0">
              <a:solidFill>
                <a:schemeClr val="tx1"/>
              </a:solidFill>
              <a:latin typeface="Verdana"/>
              <a:ea typeface="Verdana"/>
              <a:cs typeface="Verdana"/>
              <a:sym typeface="Verdana"/>
            </a:endParaRPr>
          </a:p>
        </p:txBody>
      </p:sp>
      <p:pic>
        <p:nvPicPr>
          <p:cNvPr id="18" name="Google Shape;18;p1"/>
          <p:cNvPicPr preferRelativeResize="0"/>
          <p:nvPr/>
        </p:nvPicPr>
        <p:blipFill rotWithShape="1">
          <a:blip r:embed="rId15">
            <a:alphaModFix/>
          </a:blip>
          <a:srcRect/>
          <a:stretch/>
        </p:blipFill>
        <p:spPr>
          <a:xfrm>
            <a:off x="210820" y="82093"/>
            <a:ext cx="959602" cy="2641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gif"/><Relationship Id="rId5" Type="http://schemas.openxmlformats.org/officeDocument/2006/relationships/image" Target="../media/image2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32.png"/><Relationship Id="rId7" Type="http://schemas.openxmlformats.org/officeDocument/2006/relationships/hyperlink" Target="https://www.noaa.gov/education/resource-collections/climate/carbon-cycl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carbontracker.eu/documentation_cte2018.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3.gif"/><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5.gif"/><Relationship Id="rId5" Type="http://schemas.openxmlformats.org/officeDocument/2006/relationships/image" Target="../media/image42.png"/><Relationship Id="rId10" Type="http://schemas.openxmlformats.org/officeDocument/2006/relationships/comments" Target="../comments/comment4.xml"/><Relationship Id="rId4" Type="http://schemas.openxmlformats.org/officeDocument/2006/relationships/image" Target="../media/image44.png"/><Relationship Id="rId9" Type="http://schemas.openxmlformats.org/officeDocument/2006/relationships/image" Target="../media/image47.gi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gif"/><Relationship Id="rId4" Type="http://schemas.openxmlformats.org/officeDocument/2006/relationships/image" Target="../media/image51.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7.gi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7.gif"/><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61.gif"/><Relationship Id="rId7" Type="http://schemas.openxmlformats.org/officeDocument/2006/relationships/image" Target="../media/image65.gi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gif"/></Relationships>
</file>

<file path=ppt/slides/_rels/slide2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gif"/><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8.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comments" Target="../comments/commen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comments" Target="../comments/comment6.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82.gif"/></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29/2005JD006157"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globalcarbonproject.org/global/pdf/GCP_10years_med_res.pdf"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noaa.gov/education/resource-collections/climate/carbon-cycl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1.gif"/></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82.gif"/></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13.gif"/><Relationship Id="rId5" Type="http://schemas.openxmlformats.org/officeDocument/2006/relationships/image" Target="../media/image112.png"/><Relationship Id="rId4" Type="http://schemas.openxmlformats.org/officeDocument/2006/relationships/image" Target="../media/image82.gif"/></Relationships>
</file>

<file path=ppt/slides/_rels/slide7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13.gif"/><Relationship Id="rId5" Type="http://schemas.openxmlformats.org/officeDocument/2006/relationships/image" Target="../media/image112.png"/><Relationship Id="rId4" Type="http://schemas.openxmlformats.org/officeDocument/2006/relationships/image" Target="../media/image82.gif"/></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comments" Target="../comments/commen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comments" Target="../comments/comment8.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hyperlink" Target="http://drive.google.com/file/d/15AgKJES7W23F-aJ56RQW4zQVUUnEhLS1/view" TargetMode="External"/><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16.jp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drive.google.com/file/d/1uZXPU8ZeMfLnMzUcvcQex0ZZBT2de4Vb/view"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17.jpg"/></Relationships>
</file>

<file path=ppt/slides/_rels/slide81.xml.rels><?xml version="1.0" encoding="UTF-8" standalone="yes"?>
<Relationships xmlns="http://schemas.openxmlformats.org/package/2006/relationships"><Relationship Id="rId3" Type="http://schemas.openxmlformats.org/officeDocument/2006/relationships/hyperlink" Target="http://drive.google.com/file/d/1M-1poMaddFi2mLjDUb5vp8HTuwDWJ4nW/view"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18.jpg"/></Relationships>
</file>

<file path=ppt/slides/_rels/slide82.xml.rels><?xml version="1.0" encoding="UTF-8" standalone="yes"?>
<Relationships xmlns="http://schemas.openxmlformats.org/package/2006/relationships"><Relationship Id="rId3" Type="http://schemas.openxmlformats.org/officeDocument/2006/relationships/hyperlink" Target="http://drive.google.com/file/d/1H2BL56C-yC_y569FcyTkwfvZmRasqyqc/view" TargetMode="External"/><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119.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5"/>
          <p:cNvSpPr txBox="1"/>
          <p:nvPr/>
        </p:nvSpPr>
        <p:spPr>
          <a:xfrm>
            <a:off x="2100" y="3525395"/>
            <a:ext cx="12187800" cy="2397000"/>
          </a:xfrm>
          <a:prstGeom prst="rect">
            <a:avLst/>
          </a:prstGeom>
          <a:noFill/>
          <a:ln>
            <a:noFill/>
          </a:ln>
        </p:spPr>
        <p:txBody>
          <a:bodyPr spcFirstLastPara="1" wrap="square" lIns="262800" tIns="45700" rIns="267825" bIns="45700" anchor="t" anchorCtr="0">
            <a:noAutofit/>
          </a:bodyPr>
          <a:lstStyle/>
          <a:p>
            <a:pPr marL="0" lvl="0" indent="0" algn="ctr" rtl="0">
              <a:spcBef>
                <a:spcPts val="400"/>
              </a:spcBef>
              <a:spcAft>
                <a:spcPts val="0"/>
              </a:spcAft>
              <a:buNone/>
            </a:pPr>
            <a:r>
              <a:rPr lang="en-GB" sz="2100" dirty="0">
                <a:solidFill>
                  <a:srgbClr val="000000"/>
                </a:solidFill>
              </a:rPr>
              <a:t>By Ritten Roothaert</a:t>
            </a:r>
            <a:endParaRPr sz="2100" dirty="0">
              <a:solidFill>
                <a:srgbClr val="000000"/>
              </a:solidFill>
            </a:endParaRPr>
          </a:p>
          <a:p>
            <a:pPr marL="0" lvl="0" indent="0" algn="ctr" rtl="0">
              <a:spcBef>
                <a:spcPts val="400"/>
              </a:spcBef>
              <a:spcAft>
                <a:spcPts val="0"/>
              </a:spcAft>
              <a:buNone/>
            </a:pPr>
            <a:r>
              <a:rPr lang="en-GB" sz="2100" dirty="0">
                <a:solidFill>
                  <a:srgbClr val="000000"/>
                </a:solidFill>
              </a:rPr>
              <a:t>Supervisors:</a:t>
            </a:r>
            <a:endParaRPr sz="2100" dirty="0">
              <a:solidFill>
                <a:srgbClr val="000000"/>
              </a:solidFill>
            </a:endParaRPr>
          </a:p>
          <a:p>
            <a:pPr marL="0" lvl="0" indent="0" algn="ctr" rtl="0">
              <a:spcBef>
                <a:spcPts val="400"/>
              </a:spcBef>
              <a:spcAft>
                <a:spcPts val="0"/>
              </a:spcAft>
              <a:buNone/>
            </a:pPr>
            <a:r>
              <a:rPr lang="en-GB" sz="2100" dirty="0">
                <a:solidFill>
                  <a:srgbClr val="000000"/>
                </a:solidFill>
              </a:rPr>
              <a:t>Auke M. van der </a:t>
            </a:r>
            <a:r>
              <a:rPr lang="en-GB" sz="2100" dirty="0" err="1">
                <a:solidFill>
                  <a:srgbClr val="000000"/>
                </a:solidFill>
              </a:rPr>
              <a:t>Woude</a:t>
            </a:r>
            <a:r>
              <a:rPr lang="en-GB" sz="2100" dirty="0">
                <a:solidFill>
                  <a:srgbClr val="000000"/>
                </a:solidFill>
              </a:rPr>
              <a:t> (, MSc.)</a:t>
            </a:r>
            <a:r>
              <a:rPr lang="en-GB" sz="2100" baseline="30000" dirty="0">
                <a:solidFill>
                  <a:srgbClr val="000000"/>
                </a:solidFill>
              </a:rPr>
              <a:t>2,1</a:t>
            </a:r>
            <a:endParaRPr sz="2100" baseline="30000" dirty="0">
              <a:solidFill>
                <a:srgbClr val="000000"/>
              </a:solidFill>
            </a:endParaRPr>
          </a:p>
          <a:p>
            <a:pPr marL="0" lvl="0" indent="0" algn="ctr" rtl="0">
              <a:spcBef>
                <a:spcPts val="400"/>
              </a:spcBef>
              <a:spcAft>
                <a:spcPts val="0"/>
              </a:spcAft>
              <a:buNone/>
            </a:pPr>
            <a:r>
              <a:rPr lang="en-GB" sz="2100" dirty="0">
                <a:solidFill>
                  <a:srgbClr val="000000"/>
                </a:solidFill>
              </a:rPr>
              <a:t>Prof. </a:t>
            </a:r>
            <a:r>
              <a:rPr lang="en-GB" sz="2100" dirty="0" err="1">
                <a:solidFill>
                  <a:srgbClr val="000000"/>
                </a:solidFill>
              </a:rPr>
              <a:t>Dr.</a:t>
            </a:r>
            <a:r>
              <a:rPr lang="en-GB" sz="2100" dirty="0">
                <a:solidFill>
                  <a:srgbClr val="000000"/>
                </a:solidFill>
              </a:rPr>
              <a:t> </a:t>
            </a:r>
            <a:r>
              <a:rPr lang="en-GB" sz="2100" dirty="0" err="1">
                <a:solidFill>
                  <a:srgbClr val="000000"/>
                </a:solidFill>
              </a:rPr>
              <a:t>Wouter</a:t>
            </a:r>
            <a:r>
              <a:rPr lang="en-GB" sz="2100" dirty="0">
                <a:solidFill>
                  <a:srgbClr val="000000"/>
                </a:solidFill>
              </a:rPr>
              <a:t> Peters</a:t>
            </a:r>
            <a:r>
              <a:rPr lang="en-GB" sz="2100" baseline="30000" dirty="0">
                <a:solidFill>
                  <a:srgbClr val="000000"/>
                </a:solidFill>
              </a:rPr>
              <a:t>1</a:t>
            </a:r>
            <a:r>
              <a:rPr lang="en-GB" sz="2100" baseline="30000" dirty="0"/>
              <a:t>,2</a:t>
            </a:r>
            <a:endParaRPr sz="2100" baseline="30000" dirty="0">
              <a:solidFill>
                <a:srgbClr val="000000"/>
              </a:solidFill>
            </a:endParaRPr>
          </a:p>
          <a:p>
            <a:pPr marL="0" lvl="0" indent="0" algn="ctr" rtl="0">
              <a:spcBef>
                <a:spcPts val="400"/>
              </a:spcBef>
              <a:spcAft>
                <a:spcPts val="0"/>
              </a:spcAft>
              <a:buNone/>
            </a:pPr>
            <a:r>
              <a:rPr lang="en-GB" sz="2100" dirty="0">
                <a:solidFill>
                  <a:srgbClr val="000000"/>
                </a:solidFill>
              </a:rPr>
              <a:t> </a:t>
            </a:r>
            <a:r>
              <a:rPr lang="en-GB" sz="2100" dirty="0" err="1">
                <a:solidFill>
                  <a:srgbClr val="000000"/>
                </a:solidFill>
              </a:rPr>
              <a:t>Dr.</a:t>
            </a:r>
            <a:r>
              <a:rPr lang="en-GB" sz="2100" dirty="0">
                <a:solidFill>
                  <a:srgbClr val="000000"/>
                </a:solidFill>
              </a:rPr>
              <a:t> Celestine P. Lawrence</a:t>
            </a:r>
            <a:r>
              <a:rPr lang="en-GB" sz="2100" baseline="30000" dirty="0">
                <a:solidFill>
                  <a:srgbClr val="000000"/>
                </a:solidFill>
              </a:rPr>
              <a:t>2</a:t>
            </a:r>
            <a:endParaRPr sz="2100" baseline="30000" dirty="0">
              <a:solidFill>
                <a:srgbClr val="000000"/>
              </a:solidFill>
            </a:endParaRPr>
          </a:p>
          <a:p>
            <a:pPr marL="0" lvl="0" indent="0" algn="ctr" rtl="0">
              <a:spcBef>
                <a:spcPts val="0"/>
              </a:spcBef>
              <a:spcAft>
                <a:spcPts val="0"/>
              </a:spcAft>
              <a:buNone/>
            </a:pPr>
            <a:endParaRPr sz="2302" dirty="0">
              <a:solidFill>
                <a:srgbClr val="000000"/>
              </a:solidFill>
            </a:endParaRPr>
          </a:p>
        </p:txBody>
      </p:sp>
      <p:sp>
        <p:nvSpPr>
          <p:cNvPr id="79" name="Google Shape;79;p15"/>
          <p:cNvSpPr txBox="1">
            <a:spLocks noGrp="1"/>
          </p:cNvSpPr>
          <p:nvPr>
            <p:ph type="ctrTitle"/>
          </p:nvPr>
        </p:nvSpPr>
        <p:spPr>
          <a:xfrm>
            <a:off x="0" y="1256645"/>
            <a:ext cx="12192000" cy="1080000"/>
          </a:xfrm>
          <a:prstGeom prst="rect">
            <a:avLst/>
          </a:prstGeom>
          <a:solidFill>
            <a:srgbClr val="505050"/>
          </a:solidFill>
          <a:ln>
            <a:noFill/>
          </a:ln>
        </p:spPr>
        <p:txBody>
          <a:bodyPr spcFirstLastPara="1" wrap="square" lIns="981950" tIns="216000" rIns="268250" bIns="216000" anchor="t" anchorCtr="0">
            <a:noAutofit/>
          </a:bodyPr>
          <a:lstStyle/>
          <a:p>
            <a:pPr marL="0" lvl="0" indent="0" algn="l" rtl="0">
              <a:spcBef>
                <a:spcPts val="0"/>
              </a:spcBef>
              <a:spcAft>
                <a:spcPts val="0"/>
              </a:spcAft>
              <a:buNone/>
            </a:pPr>
            <a:endParaRPr/>
          </a:p>
        </p:txBody>
      </p:sp>
      <p:sp>
        <p:nvSpPr>
          <p:cNvPr id="80" name="Google Shape;80;p15"/>
          <p:cNvSpPr txBox="1"/>
          <p:nvPr/>
        </p:nvSpPr>
        <p:spPr>
          <a:xfrm>
            <a:off x="0" y="1256645"/>
            <a:ext cx="12192000" cy="1702800"/>
          </a:xfrm>
          <a:prstGeom prst="rect">
            <a:avLst/>
          </a:prstGeom>
          <a:solidFill>
            <a:srgbClr val="505050"/>
          </a:solidFill>
          <a:ln>
            <a:noFill/>
          </a:ln>
        </p:spPr>
        <p:txBody>
          <a:bodyPr spcFirstLastPara="1" wrap="square" lIns="981950" tIns="216000" rIns="268250" bIns="216000" anchor="t" anchorCtr="0">
            <a:noAutofit/>
          </a:bodyPr>
          <a:lstStyle/>
          <a:p>
            <a:pPr marL="0" lvl="0" indent="0" algn="ctr" rtl="0">
              <a:spcBef>
                <a:spcPts val="0"/>
              </a:spcBef>
              <a:spcAft>
                <a:spcPts val="0"/>
              </a:spcAft>
              <a:buNone/>
            </a:pPr>
            <a:r>
              <a:rPr lang="en-GB" sz="3500">
                <a:solidFill>
                  <a:srgbClr val="FFFFFF"/>
                </a:solidFill>
              </a:rPr>
              <a:t>A Machine Learning Approach to Propagating the State Vector in a CO</a:t>
            </a:r>
            <a:r>
              <a:rPr lang="en-GB" sz="3500" baseline="-25000">
                <a:solidFill>
                  <a:srgbClr val="FFFFFF"/>
                </a:solidFill>
              </a:rPr>
              <a:t>2</a:t>
            </a:r>
            <a:r>
              <a:rPr lang="en-GB" sz="3500">
                <a:solidFill>
                  <a:srgbClr val="FFFFFF"/>
                </a:solidFill>
              </a:rPr>
              <a:t> Data Assimilation Approach</a:t>
            </a:r>
            <a:endParaRPr sz="3500">
              <a:solidFill>
                <a:srgbClr val="FFFFFF"/>
              </a:solidFill>
            </a:endParaRPr>
          </a:p>
          <a:p>
            <a:pPr marL="0" lvl="0" indent="0" algn="l" rtl="0">
              <a:spcBef>
                <a:spcPts val="0"/>
              </a:spcBef>
              <a:spcAft>
                <a:spcPts val="0"/>
              </a:spcAft>
              <a:buNone/>
            </a:pPr>
            <a:endParaRPr sz="4201">
              <a:solidFill>
                <a:srgbClr val="FFFFFF"/>
              </a:solidFill>
            </a:endParaRPr>
          </a:p>
        </p:txBody>
      </p:sp>
      <p:sp>
        <p:nvSpPr>
          <p:cNvPr id="81" name="Google Shape;81;p15"/>
          <p:cNvSpPr txBox="1"/>
          <p:nvPr/>
        </p:nvSpPr>
        <p:spPr>
          <a:xfrm>
            <a:off x="0" y="6396300"/>
            <a:ext cx="617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aseline="30000"/>
              <a:t>1</a:t>
            </a:r>
            <a:r>
              <a:rPr lang="en-GB" sz="900"/>
              <a:t>University of Wageningen, The Netherlands</a:t>
            </a:r>
            <a:endParaRPr sz="900"/>
          </a:p>
          <a:p>
            <a:pPr marL="0" lvl="0" indent="0" algn="l" rtl="0">
              <a:spcBef>
                <a:spcPts val="0"/>
              </a:spcBef>
              <a:spcAft>
                <a:spcPts val="0"/>
              </a:spcAft>
              <a:buNone/>
            </a:pPr>
            <a:r>
              <a:rPr lang="en-GB" sz="900" baseline="30000"/>
              <a:t>2</a:t>
            </a:r>
            <a:r>
              <a:rPr lang="en-GB" sz="900"/>
              <a:t>University of Groningen, The Netherlands</a:t>
            </a:r>
            <a:endParaRPr sz="900"/>
          </a:p>
        </p:txBody>
      </p:sp>
      <p:pic>
        <p:nvPicPr>
          <p:cNvPr id="2" name="Picture 2">
            <a:extLst>
              <a:ext uri="{FF2B5EF4-FFF2-40B4-BE49-F238E27FC236}">
                <a16:creationId xmlns:a16="http://schemas.microsoft.com/office/drawing/2014/main" id="{EBDBB788-6D82-0737-7553-9DCD3E166BE3}"/>
              </a:ext>
            </a:extLst>
          </p:cNvPr>
          <p:cNvPicPr>
            <a:picLocks noChangeAspect="1" noChangeArrowheads="1"/>
          </p:cNvPicPr>
          <p:nvPr/>
        </p:nvPicPr>
        <p:blipFill>
          <a:blip r:embed="rId3"/>
          <a:srcRect/>
          <a:stretch/>
        </p:blipFill>
        <p:spPr bwMode="auto">
          <a:xfrm>
            <a:off x="111119" y="3550953"/>
            <a:ext cx="3788229" cy="203024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7D868DDD-4414-67EC-F838-56ADEFC3A317}"/>
              </a:ext>
            </a:extLst>
          </p:cNvPr>
          <p:cNvSpPr/>
          <p:nvPr/>
        </p:nvSpPr>
        <p:spPr>
          <a:xfrm>
            <a:off x="221942" y="5352763"/>
            <a:ext cx="3786425" cy="280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86F10B02-B4C4-7EC7-A75F-E2E7B7A9F7F4}"/>
              </a:ext>
            </a:extLst>
          </p:cNvPr>
          <p:cNvSpPr/>
          <p:nvPr/>
        </p:nvSpPr>
        <p:spPr>
          <a:xfrm>
            <a:off x="523927" y="3514857"/>
            <a:ext cx="3786425" cy="280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79923341-C634-337D-A68A-AD637831B3CB}"/>
              </a:ext>
            </a:extLst>
          </p:cNvPr>
          <p:cNvSpPr/>
          <p:nvPr/>
        </p:nvSpPr>
        <p:spPr>
          <a:xfrm rot="16200000">
            <a:off x="-938780" y="4346994"/>
            <a:ext cx="2335828" cy="23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42A5285A-911A-5693-71C2-C08B42E53EB6}"/>
              </a:ext>
            </a:extLst>
          </p:cNvPr>
          <p:cNvSpPr txBox="1"/>
          <p:nvPr/>
        </p:nvSpPr>
        <p:spPr>
          <a:xfrm>
            <a:off x="8826844" y="3112310"/>
            <a:ext cx="2220531" cy="461665"/>
          </a:xfrm>
          <a:prstGeom prst="rect">
            <a:avLst/>
          </a:prstGeom>
          <a:noFill/>
        </p:spPr>
        <p:txBody>
          <a:bodyPr wrap="square" rtlCol="0">
            <a:spAutoFit/>
          </a:bodyPr>
          <a:lstStyle/>
          <a:p>
            <a:pPr algn="ctr"/>
            <a:r>
              <a:rPr lang="en-GB" sz="2400" b="1" i="1" dirty="0"/>
              <a:t>Carbon cycle</a:t>
            </a:r>
          </a:p>
        </p:txBody>
      </p:sp>
      <p:sp>
        <p:nvSpPr>
          <p:cNvPr id="8" name="Pijl: draaiend 7">
            <a:extLst>
              <a:ext uri="{FF2B5EF4-FFF2-40B4-BE49-F238E27FC236}">
                <a16:creationId xmlns:a16="http://schemas.microsoft.com/office/drawing/2014/main" id="{5E30C62B-2D06-7816-285E-18DCCE4FB177}"/>
              </a:ext>
            </a:extLst>
          </p:cNvPr>
          <p:cNvSpPr/>
          <p:nvPr/>
        </p:nvSpPr>
        <p:spPr>
          <a:xfrm>
            <a:off x="8589819" y="3514857"/>
            <a:ext cx="2694583" cy="2694583"/>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9" name="Pijl: draaiend 8">
            <a:extLst>
              <a:ext uri="{FF2B5EF4-FFF2-40B4-BE49-F238E27FC236}">
                <a16:creationId xmlns:a16="http://schemas.microsoft.com/office/drawing/2014/main" id="{2AEDEBD3-0EB9-C300-E86E-45CF56C45260}"/>
              </a:ext>
            </a:extLst>
          </p:cNvPr>
          <p:cNvSpPr/>
          <p:nvPr/>
        </p:nvSpPr>
        <p:spPr>
          <a:xfrm rot="10800000">
            <a:off x="8589819" y="3591552"/>
            <a:ext cx="2694583" cy="2694583"/>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10" name="Google Shape;191;p25">
            <a:extLst>
              <a:ext uri="{FF2B5EF4-FFF2-40B4-BE49-F238E27FC236}">
                <a16:creationId xmlns:a16="http://schemas.microsoft.com/office/drawing/2014/main" id="{8C3BD975-02E3-AAF1-86D1-DD46B9F9AF4B}"/>
              </a:ext>
            </a:extLst>
          </p:cNvPr>
          <p:cNvPicPr preferRelativeResize="0"/>
          <p:nvPr/>
        </p:nvPicPr>
        <p:blipFill>
          <a:blip r:embed="rId4">
            <a:alphaModFix/>
          </a:blip>
          <a:stretch>
            <a:fillRect/>
          </a:stretch>
        </p:blipFill>
        <p:spPr>
          <a:xfrm>
            <a:off x="10027972" y="4242421"/>
            <a:ext cx="436298" cy="481473"/>
          </a:xfrm>
          <a:prstGeom prst="rect">
            <a:avLst/>
          </a:prstGeom>
          <a:noFill/>
          <a:ln>
            <a:noFill/>
          </a:ln>
        </p:spPr>
      </p:pic>
      <p:pic>
        <p:nvPicPr>
          <p:cNvPr id="11" name="Google Shape;192;p25">
            <a:extLst>
              <a:ext uri="{FF2B5EF4-FFF2-40B4-BE49-F238E27FC236}">
                <a16:creationId xmlns:a16="http://schemas.microsoft.com/office/drawing/2014/main" id="{A684B015-46F6-6B85-D1F4-9709A92E75C8}"/>
              </a:ext>
            </a:extLst>
          </p:cNvPr>
          <p:cNvPicPr preferRelativeResize="0"/>
          <p:nvPr/>
        </p:nvPicPr>
        <p:blipFill>
          <a:blip r:embed="rId5">
            <a:alphaModFix/>
          </a:blip>
          <a:stretch>
            <a:fillRect/>
          </a:stretch>
        </p:blipFill>
        <p:spPr>
          <a:xfrm>
            <a:off x="10027972" y="4981898"/>
            <a:ext cx="436298" cy="481473"/>
          </a:xfrm>
          <a:prstGeom prst="rect">
            <a:avLst/>
          </a:prstGeom>
          <a:noFill/>
          <a:ln>
            <a:noFill/>
          </a:ln>
        </p:spPr>
      </p:pic>
      <p:pic>
        <p:nvPicPr>
          <p:cNvPr id="12" name="Google Shape;193;p25">
            <a:extLst>
              <a:ext uri="{FF2B5EF4-FFF2-40B4-BE49-F238E27FC236}">
                <a16:creationId xmlns:a16="http://schemas.microsoft.com/office/drawing/2014/main" id="{724A90EC-E9CA-D76F-9D81-D8F96DF373F3}"/>
              </a:ext>
            </a:extLst>
          </p:cNvPr>
          <p:cNvPicPr preferRelativeResize="0"/>
          <p:nvPr/>
        </p:nvPicPr>
        <p:blipFill>
          <a:blip r:embed="rId6">
            <a:alphaModFix/>
          </a:blip>
          <a:stretch>
            <a:fillRect/>
          </a:stretch>
        </p:blipFill>
        <p:spPr>
          <a:xfrm>
            <a:off x="9440682" y="4242422"/>
            <a:ext cx="436298" cy="481473"/>
          </a:xfrm>
          <a:prstGeom prst="rect">
            <a:avLst/>
          </a:prstGeom>
          <a:noFill/>
          <a:ln>
            <a:noFill/>
          </a:ln>
        </p:spPr>
      </p:pic>
      <p:pic>
        <p:nvPicPr>
          <p:cNvPr id="13" name="Google Shape;194;p25">
            <a:extLst>
              <a:ext uri="{FF2B5EF4-FFF2-40B4-BE49-F238E27FC236}">
                <a16:creationId xmlns:a16="http://schemas.microsoft.com/office/drawing/2014/main" id="{8276DEC8-5315-7E69-EA83-2F4BC8DEDA7D}"/>
              </a:ext>
            </a:extLst>
          </p:cNvPr>
          <p:cNvPicPr preferRelativeResize="0"/>
          <p:nvPr/>
        </p:nvPicPr>
        <p:blipFill>
          <a:blip r:embed="rId7">
            <a:alphaModFix/>
          </a:blip>
          <a:stretch>
            <a:fillRect/>
          </a:stretch>
        </p:blipFill>
        <p:spPr>
          <a:xfrm>
            <a:off x="9440682" y="4981899"/>
            <a:ext cx="436298" cy="481473"/>
          </a:xfrm>
          <a:prstGeom prst="rect">
            <a:avLst/>
          </a:prstGeom>
          <a:noFill/>
          <a:ln>
            <a:noFill/>
          </a:ln>
        </p:spPr>
      </p:pic>
      <p:sp>
        <p:nvSpPr>
          <p:cNvPr id="6" name="Google Shape;315;p36">
            <a:extLst>
              <a:ext uri="{FF2B5EF4-FFF2-40B4-BE49-F238E27FC236}">
                <a16:creationId xmlns:a16="http://schemas.microsoft.com/office/drawing/2014/main" id="{F1B3586C-BD7F-65EF-107F-076590342CFD}"/>
              </a:ext>
            </a:extLst>
          </p:cNvPr>
          <p:cNvSpPr txBox="1">
            <a:spLocks noChangeAspect="1"/>
          </p:cNvSpPr>
          <p:nvPr/>
        </p:nvSpPr>
        <p:spPr>
          <a:xfrm>
            <a:off x="1499427" y="5355422"/>
            <a:ext cx="1372174"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i="1" dirty="0">
                <a:latin typeface="Times New Roman"/>
                <a:ea typeface="Times New Roman"/>
                <a:cs typeface="Times New Roman"/>
                <a:sym typeface="Times New Roman"/>
              </a:rPr>
              <a:t>Time →</a:t>
            </a:r>
            <a:endParaRPr sz="1200" i="1"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47" name="Google Shape;147;p21"/>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Top down approach</a:t>
            </a:r>
            <a:endParaRPr dirty="0"/>
          </a:p>
        </p:txBody>
      </p:sp>
      <p:pic>
        <p:nvPicPr>
          <p:cNvPr id="148" name="Google Shape;148;p21"/>
          <p:cNvPicPr preferRelativeResize="0"/>
          <p:nvPr/>
        </p:nvPicPr>
        <p:blipFill>
          <a:blip r:embed="rId3">
            <a:alphaModFix/>
          </a:blip>
          <a:stretch>
            <a:fillRect/>
          </a:stretch>
        </p:blipFill>
        <p:spPr>
          <a:xfrm>
            <a:off x="4483276" y="2024200"/>
            <a:ext cx="3202200" cy="4821749"/>
          </a:xfrm>
          <a:prstGeom prst="rect">
            <a:avLst/>
          </a:prstGeom>
          <a:noFill/>
          <a:ln>
            <a:noFill/>
          </a:ln>
        </p:spPr>
      </p:pic>
      <p:cxnSp>
        <p:nvCxnSpPr>
          <p:cNvPr id="3" name="Rechte verbindingslijn 2">
            <a:extLst>
              <a:ext uri="{FF2B5EF4-FFF2-40B4-BE49-F238E27FC236}">
                <a16:creationId xmlns:a16="http://schemas.microsoft.com/office/drawing/2014/main" id="{CD5C5FDD-82CA-B50D-4A32-2E4F653AD688}"/>
              </a:ext>
            </a:extLst>
          </p:cNvPr>
          <p:cNvCxnSpPr/>
          <p:nvPr/>
        </p:nvCxnSpPr>
        <p:spPr>
          <a:xfrm>
            <a:off x="6093901" y="1376500"/>
            <a:ext cx="2099" cy="56339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1" name="Google Shape;126;p19">
            <a:extLst>
              <a:ext uri="{FF2B5EF4-FFF2-40B4-BE49-F238E27FC236}">
                <a16:creationId xmlns:a16="http://schemas.microsoft.com/office/drawing/2014/main" id="{5DA70AF1-27BA-B065-6E63-4CDA50B289AD}"/>
              </a:ext>
            </a:extLst>
          </p:cNvPr>
          <p:cNvSpPr txBox="1"/>
          <p:nvPr/>
        </p:nvSpPr>
        <p:spPr>
          <a:xfrm>
            <a:off x="7966920" y="2454166"/>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Atmospheric gain</a:t>
            </a:r>
            <a:endParaRPr sz="2400" baseline="30000" dirty="0"/>
          </a:p>
        </p:txBody>
      </p:sp>
      <p:sp>
        <p:nvSpPr>
          <p:cNvPr id="16" name="Google Shape;159;p22">
            <a:extLst>
              <a:ext uri="{FF2B5EF4-FFF2-40B4-BE49-F238E27FC236}">
                <a16:creationId xmlns:a16="http://schemas.microsoft.com/office/drawing/2014/main" id="{4322990A-1944-C2F6-A4CC-E2A05EF81B8A}"/>
              </a:ext>
            </a:extLst>
          </p:cNvPr>
          <p:cNvSpPr txBox="1">
            <a:spLocks/>
          </p:cNvSpPr>
          <p:nvPr/>
        </p:nvSpPr>
        <p:spPr>
          <a:xfrm>
            <a:off x="1569" y="585769"/>
            <a:ext cx="12187800" cy="792300"/>
          </a:xfrm>
          <a:prstGeom prst="rect">
            <a:avLst/>
          </a:prstGeom>
          <a:noFill/>
          <a:ln>
            <a:noFill/>
          </a:ln>
        </p:spPr>
        <p:txBody>
          <a:bodyPr spcFirstLastPara="1" wrap="square" lIns="982800" tIns="46800" rIns="270000" bIns="46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9pPr>
          </a:lstStyle>
          <a:p>
            <a:r>
              <a:rPr lang="en-GB" dirty="0"/>
              <a:t>Atmospheric inversion</a:t>
            </a:r>
          </a:p>
        </p:txBody>
      </p:sp>
      <p:pic>
        <p:nvPicPr>
          <p:cNvPr id="3" name="Google Shape;158;p22">
            <a:extLst>
              <a:ext uri="{FF2B5EF4-FFF2-40B4-BE49-F238E27FC236}">
                <a16:creationId xmlns:a16="http://schemas.microsoft.com/office/drawing/2014/main" id="{FECF4AFE-5385-F1E2-09DC-C2505F3DD9FA}"/>
              </a:ext>
            </a:extLst>
          </p:cNvPr>
          <p:cNvPicPr preferRelativeResize="0"/>
          <p:nvPr/>
        </p:nvPicPr>
        <p:blipFill>
          <a:blip r:embed="rId3"/>
          <a:srcRect/>
          <a:stretch/>
        </p:blipFill>
        <p:spPr>
          <a:xfrm>
            <a:off x="4473446" y="2001179"/>
            <a:ext cx="3202205" cy="5174992"/>
          </a:xfrm>
          <a:prstGeom prst="rect">
            <a:avLst/>
          </a:prstGeom>
          <a:noFill/>
          <a:ln>
            <a:noFill/>
          </a:ln>
        </p:spPr>
      </p:pic>
      <p:sp>
        <p:nvSpPr>
          <p:cNvPr id="147" name="Google Shape;147;p21"/>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Top down approach</a:t>
            </a:r>
            <a:endParaRPr dirty="0"/>
          </a:p>
        </p:txBody>
      </p:sp>
      <p:pic>
        <p:nvPicPr>
          <p:cNvPr id="6" name="Google Shape;156;p22">
            <a:extLst>
              <a:ext uri="{FF2B5EF4-FFF2-40B4-BE49-F238E27FC236}">
                <a16:creationId xmlns:a16="http://schemas.microsoft.com/office/drawing/2014/main" id="{C56201FE-FE0B-4DB2-B759-2B397076361D}"/>
              </a:ext>
            </a:extLst>
          </p:cNvPr>
          <p:cNvPicPr preferRelativeResize="0">
            <a:picLocks noChangeAspect="1"/>
          </p:cNvPicPr>
          <p:nvPr/>
        </p:nvPicPr>
        <p:blipFill>
          <a:blip r:embed="rId4"/>
          <a:srcRect/>
          <a:stretch/>
        </p:blipFill>
        <p:spPr>
          <a:xfrm>
            <a:off x="4083623" y="1668668"/>
            <a:ext cx="3602075" cy="5160757"/>
          </a:xfrm>
          <a:prstGeom prst="rect">
            <a:avLst/>
          </a:prstGeom>
          <a:noFill/>
          <a:ln>
            <a:noFill/>
          </a:ln>
        </p:spPr>
      </p:pic>
      <p:sp>
        <p:nvSpPr>
          <p:cNvPr id="4" name="Rechthoek 3">
            <a:extLst>
              <a:ext uri="{FF2B5EF4-FFF2-40B4-BE49-F238E27FC236}">
                <a16:creationId xmlns:a16="http://schemas.microsoft.com/office/drawing/2014/main" id="{5B1C7D27-CC9E-76F7-DCEA-513BB483D881}"/>
              </a:ext>
            </a:extLst>
          </p:cNvPr>
          <p:cNvSpPr/>
          <p:nvPr/>
        </p:nvSpPr>
        <p:spPr>
          <a:xfrm>
            <a:off x="4454396" y="4110701"/>
            <a:ext cx="3202205" cy="271480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oogle Shape;138;p20">
            <a:extLst>
              <a:ext uri="{FF2B5EF4-FFF2-40B4-BE49-F238E27FC236}">
                <a16:creationId xmlns:a16="http://schemas.microsoft.com/office/drawing/2014/main" id="{DF2FE3D9-3218-160E-B680-7C36D48E7176}"/>
              </a:ext>
            </a:extLst>
          </p:cNvPr>
          <p:cNvPicPr preferRelativeResize="0"/>
          <p:nvPr/>
        </p:nvPicPr>
        <p:blipFill>
          <a:blip r:embed="rId5">
            <a:alphaModFix/>
          </a:blip>
          <a:stretch>
            <a:fillRect/>
          </a:stretch>
        </p:blipFill>
        <p:spPr>
          <a:xfrm>
            <a:off x="4482976" y="4158229"/>
            <a:ext cx="3202200" cy="2682416"/>
          </a:xfrm>
          <a:prstGeom prst="rect">
            <a:avLst/>
          </a:prstGeom>
          <a:noFill/>
          <a:ln>
            <a:noFill/>
          </a:ln>
        </p:spPr>
      </p:pic>
      <p:sp>
        <p:nvSpPr>
          <p:cNvPr id="7" name="Google Shape;160;p22">
            <a:extLst>
              <a:ext uri="{FF2B5EF4-FFF2-40B4-BE49-F238E27FC236}">
                <a16:creationId xmlns:a16="http://schemas.microsoft.com/office/drawing/2014/main" id="{06A712F0-E255-04AE-A82A-FC6DD0480C8D}"/>
              </a:ext>
            </a:extLst>
          </p:cNvPr>
          <p:cNvSpPr/>
          <p:nvPr/>
        </p:nvSpPr>
        <p:spPr>
          <a:xfrm>
            <a:off x="3973488" y="3584895"/>
            <a:ext cx="2543064" cy="596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Google Shape;163;p22">
            <a:extLst>
              <a:ext uri="{FF2B5EF4-FFF2-40B4-BE49-F238E27FC236}">
                <a16:creationId xmlns:a16="http://schemas.microsoft.com/office/drawing/2014/main" id="{82F3DAB0-877F-B328-6265-E67CF85E7BEF}"/>
              </a:ext>
            </a:extLst>
          </p:cNvPr>
          <p:cNvPicPr preferRelativeResize="0"/>
          <p:nvPr/>
        </p:nvPicPr>
        <p:blipFill rotWithShape="1">
          <a:blip r:embed="rId6">
            <a:alphaModFix/>
          </a:blip>
          <a:srcRect/>
          <a:stretch/>
        </p:blipFill>
        <p:spPr>
          <a:xfrm>
            <a:off x="511729" y="3307784"/>
            <a:ext cx="2747968" cy="575161"/>
          </a:xfrm>
          <a:prstGeom prst="rect">
            <a:avLst/>
          </a:prstGeom>
          <a:noFill/>
          <a:ln>
            <a:noFill/>
          </a:ln>
        </p:spPr>
      </p:pic>
      <p:sp>
        <p:nvSpPr>
          <p:cNvPr id="15" name="Rechthoek 14">
            <a:extLst>
              <a:ext uri="{FF2B5EF4-FFF2-40B4-BE49-F238E27FC236}">
                <a16:creationId xmlns:a16="http://schemas.microsoft.com/office/drawing/2014/main" id="{6D53D4DB-53B2-0F39-6F05-90C4400D2EAE}"/>
              </a:ext>
            </a:extLst>
          </p:cNvPr>
          <p:cNvSpPr/>
          <p:nvPr/>
        </p:nvSpPr>
        <p:spPr>
          <a:xfrm>
            <a:off x="4136116" y="6880819"/>
            <a:ext cx="3533313" cy="374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17877592-4612-974A-1EA1-FAFF04C92A9A}"/>
              </a:ext>
            </a:extLst>
          </p:cNvPr>
          <p:cNvSpPr/>
          <p:nvPr/>
        </p:nvSpPr>
        <p:spPr>
          <a:xfrm>
            <a:off x="5211299" y="4277622"/>
            <a:ext cx="221672" cy="766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C106D836-DC9D-F655-5694-8E5D885FE5A5}"/>
              </a:ext>
            </a:extLst>
          </p:cNvPr>
          <p:cNvSpPr/>
          <p:nvPr/>
        </p:nvSpPr>
        <p:spPr>
          <a:xfrm rot="5400000">
            <a:off x="5911626" y="4366426"/>
            <a:ext cx="170872" cy="118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a:extLst>
              <a:ext uri="{FF2B5EF4-FFF2-40B4-BE49-F238E27FC236}">
                <a16:creationId xmlns:a16="http://schemas.microsoft.com/office/drawing/2014/main" id="{4589E66C-CA21-AB43-F4F7-4AB413C71DC8}"/>
              </a:ext>
            </a:extLst>
          </p:cNvPr>
          <p:cNvSpPr/>
          <p:nvPr/>
        </p:nvSpPr>
        <p:spPr>
          <a:xfrm>
            <a:off x="6692117" y="4280097"/>
            <a:ext cx="221672" cy="766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oogle Shape;126;p19">
            <a:extLst>
              <a:ext uri="{FF2B5EF4-FFF2-40B4-BE49-F238E27FC236}">
                <a16:creationId xmlns:a16="http://schemas.microsoft.com/office/drawing/2014/main" id="{F22F10E3-1E40-4683-1411-E371537975CA}"/>
              </a:ext>
            </a:extLst>
          </p:cNvPr>
          <p:cNvSpPr txBox="1"/>
          <p:nvPr/>
        </p:nvSpPr>
        <p:spPr>
          <a:xfrm>
            <a:off x="7966920" y="587923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Flux models</a:t>
            </a:r>
            <a:endParaRPr sz="2400" baseline="30000" dirty="0"/>
          </a:p>
        </p:txBody>
      </p:sp>
      <p:sp>
        <p:nvSpPr>
          <p:cNvPr id="9" name="Google Shape;126;p19">
            <a:extLst>
              <a:ext uri="{FF2B5EF4-FFF2-40B4-BE49-F238E27FC236}">
                <a16:creationId xmlns:a16="http://schemas.microsoft.com/office/drawing/2014/main" id="{7D875D3B-F5ED-E910-2985-D3149B958347}"/>
              </a:ext>
            </a:extLst>
          </p:cNvPr>
          <p:cNvSpPr txBox="1"/>
          <p:nvPr/>
        </p:nvSpPr>
        <p:spPr>
          <a:xfrm>
            <a:off x="7966920" y="4319400"/>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GCB</a:t>
            </a:r>
            <a:endParaRPr sz="2400" baseline="30000" dirty="0"/>
          </a:p>
        </p:txBody>
      </p:sp>
      <p:sp>
        <p:nvSpPr>
          <p:cNvPr id="12" name="Google Shape;126;p19">
            <a:extLst>
              <a:ext uri="{FF2B5EF4-FFF2-40B4-BE49-F238E27FC236}">
                <a16:creationId xmlns:a16="http://schemas.microsoft.com/office/drawing/2014/main" id="{D8178B4A-127B-012A-C7EA-F599D2A87120}"/>
              </a:ext>
            </a:extLst>
          </p:cNvPr>
          <p:cNvSpPr txBox="1"/>
          <p:nvPr/>
        </p:nvSpPr>
        <p:spPr>
          <a:xfrm>
            <a:off x="7966920" y="3335595"/>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Budget imbalance</a:t>
            </a:r>
            <a:endParaRPr sz="2400" baseline="30000" dirty="0"/>
          </a:p>
        </p:txBody>
      </p:sp>
    </p:spTree>
    <p:extLst>
      <p:ext uri="{BB962C8B-B14F-4D97-AF65-F5344CB8AC3E}">
        <p14:creationId xmlns:p14="http://schemas.microsoft.com/office/powerpoint/2010/main" val="59296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48148E-6 L 2.91667E-6 -0.04768 " pathEditMode="relative" rAng="0" ptsTypes="AA">
                                      <p:cBhvr>
                                        <p:cTn id="6" dur="2000" fill="hold"/>
                                        <p:tgtEl>
                                          <p:spTgt spid="3"/>
                                        </p:tgtEl>
                                        <p:attrNameLst>
                                          <p:attrName>ppt_x</p:attrName>
                                          <p:attrName>ppt_y</p:attrName>
                                        </p:attrNameLst>
                                      </p:cBhvr>
                                      <p:rCtr x="0" y="-2384"/>
                                    </p:animMotion>
                                  </p:childTnLst>
                                </p:cTn>
                              </p:par>
                              <p:par>
                                <p:cTn id="7" presetID="42" presetClass="path" presetSubtype="0" accel="50000" decel="50000" fill="hold" grpId="0" nodeType="withEffect">
                                  <p:stCondLst>
                                    <p:cond delay="0"/>
                                  </p:stCondLst>
                                  <p:childTnLst>
                                    <p:animMotion origin="layout" path="M -3.125E-6 1.85185E-6 L -3.125E-6 -0.0588 " pathEditMode="relative" rAng="0" ptsTypes="AA">
                                      <p:cBhvr>
                                        <p:cTn id="8" dur="2000" fill="hold"/>
                                        <p:tgtEl>
                                          <p:spTgt spid="11"/>
                                        </p:tgtEl>
                                        <p:attrNameLst>
                                          <p:attrName>ppt_x</p:attrName>
                                          <p:attrName>ppt_y</p:attrName>
                                        </p:attrNameLst>
                                      </p:cBhvr>
                                      <p:rCtr x="0" y="-2940"/>
                                    </p:animMotion>
                                  </p:childTnLst>
                                </p:cTn>
                              </p:par>
                              <p:par>
                                <p:cTn id="9" presetID="42" presetClass="path" presetSubtype="0" accel="50000" decel="50000" fill="hold" grpId="0" nodeType="withEffect">
                                  <p:stCondLst>
                                    <p:cond delay="0"/>
                                  </p:stCondLst>
                                  <p:childTnLst>
                                    <p:animMotion origin="layout" path="M -3.125E-6 -3.7037E-7 L -3.125E-6 -0.0588 " pathEditMode="relative" rAng="0" ptsTypes="AA">
                                      <p:cBhvr>
                                        <p:cTn id="10" dur="2000" fill="hold"/>
                                        <p:tgtEl>
                                          <p:spTgt spid="12"/>
                                        </p:tgtEl>
                                        <p:attrNameLst>
                                          <p:attrName>ppt_x</p:attrName>
                                          <p:attrName>ppt_y</p:attrName>
                                        </p:attrNameLst>
                                      </p:cBhvr>
                                      <p:rCtr x="0" y="-2940"/>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par>
                                <p:cTn id="28" presetID="10" presetClass="exit" presetSubtype="0" fill="hold" grpId="0" nodeType="withEffect">
                                  <p:stCondLst>
                                    <p:cond delay="0"/>
                                  </p:stCondLst>
                                  <p:childTnLst>
                                    <p:animEffect transition="out" filter="fade">
                                      <p:cBhvr>
                                        <p:cTn id="29" dur="1000"/>
                                        <p:tgtEl>
                                          <p:spTgt spid="147"/>
                                        </p:tgtEl>
                                      </p:cBhvr>
                                    </p:animEffect>
                                    <p:set>
                                      <p:cBhvr>
                                        <p:cTn id="30" dur="1" fill="hold">
                                          <p:stCondLst>
                                            <p:cond delay="999"/>
                                          </p:stCondLst>
                                        </p:cTn>
                                        <p:tgtEl>
                                          <p:spTgt spid="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7"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8" name="Afbeelding 7">
            <a:extLst>
              <a:ext uri="{FF2B5EF4-FFF2-40B4-BE49-F238E27FC236}">
                <a16:creationId xmlns:a16="http://schemas.microsoft.com/office/drawing/2014/main" id="{58D3A507-EE13-F935-7FBA-185B690E1C5F}"/>
              </a:ext>
            </a:extLst>
          </p:cNvPr>
          <p:cNvPicPr>
            <a:picLocks noChangeAspect="1"/>
          </p:cNvPicPr>
          <p:nvPr/>
        </p:nvPicPr>
        <p:blipFill>
          <a:blip r:embed="rId3"/>
          <a:stretch>
            <a:fillRect/>
          </a:stretch>
        </p:blipFill>
        <p:spPr>
          <a:xfrm>
            <a:off x="3144833" y="2021246"/>
            <a:ext cx="8479808" cy="4229357"/>
          </a:xfrm>
          <a:prstGeom prst="rect">
            <a:avLst/>
          </a:prstGeom>
        </p:spPr>
      </p:pic>
      <p:pic>
        <p:nvPicPr>
          <p:cNvPr id="3" name="Afbeelding 2">
            <a:extLst>
              <a:ext uri="{FF2B5EF4-FFF2-40B4-BE49-F238E27FC236}">
                <a16:creationId xmlns:a16="http://schemas.microsoft.com/office/drawing/2014/main" id="{8F32C48F-B180-84AE-52AC-A7ABFBA5D336}"/>
              </a:ext>
            </a:extLst>
          </p:cNvPr>
          <p:cNvPicPr>
            <a:picLocks noChangeAspect="1"/>
          </p:cNvPicPr>
          <p:nvPr/>
        </p:nvPicPr>
        <p:blipFill>
          <a:blip r:embed="rId4"/>
          <a:srcRect/>
          <a:stretch/>
        </p:blipFill>
        <p:spPr>
          <a:xfrm>
            <a:off x="3144833" y="2021245"/>
            <a:ext cx="8479808" cy="4229356"/>
          </a:xfrm>
          <a:prstGeom prst="rect">
            <a:avLst/>
          </a:prstGeom>
        </p:spPr>
      </p:pic>
      <p:pic>
        <p:nvPicPr>
          <p:cNvPr id="6" name="Afbeelding 5">
            <a:extLst>
              <a:ext uri="{FF2B5EF4-FFF2-40B4-BE49-F238E27FC236}">
                <a16:creationId xmlns:a16="http://schemas.microsoft.com/office/drawing/2014/main" id="{E1E7A45B-0E09-BCBA-699D-463F57EB64A4}"/>
              </a:ext>
            </a:extLst>
          </p:cNvPr>
          <p:cNvPicPr>
            <a:picLocks noChangeAspect="1"/>
          </p:cNvPicPr>
          <p:nvPr/>
        </p:nvPicPr>
        <p:blipFill>
          <a:blip r:embed="rId5"/>
          <a:srcRect/>
          <a:stretch/>
        </p:blipFill>
        <p:spPr>
          <a:xfrm>
            <a:off x="3144833" y="2021244"/>
            <a:ext cx="8479810" cy="4229357"/>
          </a:xfrm>
          <a:prstGeom prst="rect">
            <a:avLst/>
          </a:prstGeom>
        </p:spPr>
      </p:pic>
      <p:pic>
        <p:nvPicPr>
          <p:cNvPr id="10" name="Afbeelding 9">
            <a:extLst>
              <a:ext uri="{FF2B5EF4-FFF2-40B4-BE49-F238E27FC236}">
                <a16:creationId xmlns:a16="http://schemas.microsoft.com/office/drawing/2014/main" id="{5DC33435-D07E-4009-60D3-B498D645341E}"/>
              </a:ext>
            </a:extLst>
          </p:cNvPr>
          <p:cNvPicPr>
            <a:picLocks noChangeAspect="1"/>
          </p:cNvPicPr>
          <p:nvPr/>
        </p:nvPicPr>
        <p:blipFill>
          <a:blip r:embed="rId6"/>
          <a:srcRect/>
          <a:stretch/>
        </p:blipFill>
        <p:spPr>
          <a:xfrm>
            <a:off x="3144831" y="2021243"/>
            <a:ext cx="8479810" cy="4229358"/>
          </a:xfrm>
          <a:prstGeom prst="rect">
            <a:avLst/>
          </a:prstGeom>
        </p:spPr>
      </p:pic>
      <p:sp>
        <p:nvSpPr>
          <p:cNvPr id="170" name="Google Shape;170;p23"/>
          <p:cNvSpPr txBox="1"/>
          <p:nvPr/>
        </p:nvSpPr>
        <p:spPr>
          <a:xfrm>
            <a:off x="4641675" y="6152425"/>
            <a:ext cx="5015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t>Source: </a:t>
            </a:r>
            <a:r>
              <a:rPr lang="en-GB" sz="900" u="sng" dirty="0">
                <a:solidFill>
                  <a:schemeClr val="hlink"/>
                </a:solidFill>
                <a:hlinkClick r:id="rId7"/>
              </a:rPr>
              <a:t>https://www.noaa.gov/education/resource-collections/climate/carbon-cycle</a:t>
            </a:r>
            <a:r>
              <a:rPr lang="en-GB" sz="900" dirty="0"/>
              <a:t> </a:t>
            </a:r>
            <a:endParaRPr sz="900" dirty="0"/>
          </a:p>
        </p:txBody>
      </p:sp>
      <p:sp>
        <p:nvSpPr>
          <p:cNvPr id="171" name="Google Shape;171;p23"/>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dirty="0"/>
              <a:t>Relation to the carbon cycle</a:t>
            </a:r>
            <a:endParaRPr dirty="0"/>
          </a:p>
        </p:txBody>
      </p:sp>
      <p:sp>
        <p:nvSpPr>
          <p:cNvPr id="172" name="Google Shape;172;p23"/>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0" lvl="0" indent="0" algn="l" rtl="0">
              <a:spcBef>
                <a:spcPts val="280"/>
              </a:spcBef>
              <a:spcAft>
                <a:spcPts val="0"/>
              </a:spcAft>
              <a:buNone/>
            </a:pPr>
            <a:r>
              <a:rPr lang="en-GB" dirty="0"/>
              <a:t>Every element in       is a scaling factor of one of the arrows within the carbon cycle </a:t>
            </a:r>
            <a:endParaRPr dirty="0"/>
          </a:p>
        </p:txBody>
      </p:sp>
      <p:pic>
        <p:nvPicPr>
          <p:cNvPr id="173" name="Google Shape;173;p23"/>
          <p:cNvPicPr preferRelativeResize="0"/>
          <p:nvPr/>
        </p:nvPicPr>
        <p:blipFill>
          <a:blip r:embed="rId8">
            <a:alphaModFix/>
          </a:blip>
          <a:stretch>
            <a:fillRect/>
          </a:stretch>
        </p:blipFill>
        <p:spPr>
          <a:xfrm>
            <a:off x="2742225" y="2282775"/>
            <a:ext cx="164550" cy="232325"/>
          </a:xfrm>
          <a:prstGeom prst="rect">
            <a:avLst/>
          </a:prstGeom>
          <a:noFill/>
          <a:ln>
            <a:noFill/>
          </a:ln>
        </p:spPr>
      </p:pic>
      <p:sp>
        <p:nvSpPr>
          <p:cNvPr id="11" name="Tekstvak 10">
            <a:extLst>
              <a:ext uri="{FF2B5EF4-FFF2-40B4-BE49-F238E27FC236}">
                <a16:creationId xmlns:a16="http://schemas.microsoft.com/office/drawing/2014/main" id="{F514B58D-33EF-E98E-6876-1C4061518A75}"/>
              </a:ext>
            </a:extLst>
          </p:cNvPr>
          <p:cNvSpPr txBox="1"/>
          <p:nvPr/>
        </p:nvSpPr>
        <p:spPr>
          <a:xfrm>
            <a:off x="1262270" y="3309730"/>
            <a:ext cx="2776722" cy="307777"/>
          </a:xfrm>
          <a:prstGeom prst="rect">
            <a:avLst/>
          </a:prstGeom>
          <a:noFill/>
        </p:spPr>
        <p:txBody>
          <a:bodyPr wrap="none" rtlCol="0">
            <a:spAutoFit/>
          </a:bodyPr>
          <a:lstStyle/>
          <a:p>
            <a:r>
              <a:rPr lang="en-GB" dirty="0"/>
              <a:t>A value &gt;1  results in a large flux</a:t>
            </a:r>
          </a:p>
        </p:txBody>
      </p:sp>
      <p:sp>
        <p:nvSpPr>
          <p:cNvPr id="12" name="Pijl: omlaag 11">
            <a:extLst>
              <a:ext uri="{FF2B5EF4-FFF2-40B4-BE49-F238E27FC236}">
                <a16:creationId xmlns:a16="http://schemas.microsoft.com/office/drawing/2014/main" id="{27523700-1D08-97F4-BCB2-6B7D58D800EB}"/>
              </a:ext>
            </a:extLst>
          </p:cNvPr>
          <p:cNvSpPr/>
          <p:nvPr/>
        </p:nvSpPr>
        <p:spPr>
          <a:xfrm rot="10800000">
            <a:off x="2876933" y="4042029"/>
            <a:ext cx="4752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sp>
        <p:nvSpPr>
          <p:cNvPr id="14" name="Tekstvak 13">
            <a:extLst>
              <a:ext uri="{FF2B5EF4-FFF2-40B4-BE49-F238E27FC236}">
                <a16:creationId xmlns:a16="http://schemas.microsoft.com/office/drawing/2014/main" id="{C8E41324-3F93-52A2-7B69-2F833BE74E63}"/>
              </a:ext>
            </a:extLst>
          </p:cNvPr>
          <p:cNvSpPr txBox="1"/>
          <p:nvPr/>
        </p:nvSpPr>
        <p:spPr>
          <a:xfrm>
            <a:off x="1262270" y="5017728"/>
            <a:ext cx="6097656" cy="307777"/>
          </a:xfrm>
          <a:prstGeom prst="rect">
            <a:avLst/>
          </a:prstGeom>
          <a:noFill/>
        </p:spPr>
        <p:txBody>
          <a:bodyPr wrap="square">
            <a:spAutoFit/>
          </a:bodyPr>
          <a:lstStyle/>
          <a:p>
            <a:r>
              <a:rPr lang="en-GB" dirty="0"/>
              <a:t>A value &lt;1 reduces the flux</a:t>
            </a:r>
          </a:p>
        </p:txBody>
      </p:sp>
      <p:sp>
        <p:nvSpPr>
          <p:cNvPr id="15" name="Pijl: omlaag 14">
            <a:extLst>
              <a:ext uri="{FF2B5EF4-FFF2-40B4-BE49-F238E27FC236}">
                <a16:creationId xmlns:a16="http://schemas.microsoft.com/office/drawing/2014/main" id="{E921D8DA-6605-F495-1E98-6D08A7100B89}"/>
              </a:ext>
            </a:extLst>
          </p:cNvPr>
          <p:cNvSpPr/>
          <p:nvPr/>
        </p:nvSpPr>
        <p:spPr>
          <a:xfrm rot="10800000" flipH="1">
            <a:off x="2988850" y="5758085"/>
            <a:ext cx="18000" cy="396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sp>
        <p:nvSpPr>
          <p:cNvPr id="2" name="Pijl: omlaag 1">
            <a:extLst>
              <a:ext uri="{FF2B5EF4-FFF2-40B4-BE49-F238E27FC236}">
                <a16:creationId xmlns:a16="http://schemas.microsoft.com/office/drawing/2014/main" id="{4F66DC7A-29C5-67EB-BF87-71AC08FFCCB9}"/>
              </a:ext>
            </a:extLst>
          </p:cNvPr>
          <p:cNvSpPr/>
          <p:nvPr/>
        </p:nvSpPr>
        <p:spPr>
          <a:xfrm rot="10800000">
            <a:off x="1845724" y="4042028"/>
            <a:ext cx="2376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sp>
        <p:nvSpPr>
          <p:cNvPr id="4" name="Pijl: omlaag 3">
            <a:extLst>
              <a:ext uri="{FF2B5EF4-FFF2-40B4-BE49-F238E27FC236}">
                <a16:creationId xmlns:a16="http://schemas.microsoft.com/office/drawing/2014/main" id="{726E9782-B030-9674-773A-4E40547C0426}"/>
              </a:ext>
            </a:extLst>
          </p:cNvPr>
          <p:cNvSpPr/>
          <p:nvPr/>
        </p:nvSpPr>
        <p:spPr>
          <a:xfrm rot="10800000">
            <a:off x="1845724" y="5755196"/>
            <a:ext cx="2376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cxnSp>
        <p:nvCxnSpPr>
          <p:cNvPr id="7" name="Rechte verbindingslijn met pijl 6">
            <a:extLst>
              <a:ext uri="{FF2B5EF4-FFF2-40B4-BE49-F238E27FC236}">
                <a16:creationId xmlns:a16="http://schemas.microsoft.com/office/drawing/2014/main" id="{FDAAD16B-7702-B376-C689-01CA6502EB14}"/>
              </a:ext>
            </a:extLst>
          </p:cNvPr>
          <p:cNvCxnSpPr/>
          <p:nvPr/>
        </p:nvCxnSpPr>
        <p:spPr>
          <a:xfrm>
            <a:off x="2267539" y="4240642"/>
            <a:ext cx="4208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Rechte verbindingslijn met pijl 8">
            <a:extLst>
              <a:ext uri="{FF2B5EF4-FFF2-40B4-BE49-F238E27FC236}">
                <a16:creationId xmlns:a16="http://schemas.microsoft.com/office/drawing/2014/main" id="{CE962E64-CAA3-1E5E-0699-594F5577B77F}"/>
              </a:ext>
            </a:extLst>
          </p:cNvPr>
          <p:cNvCxnSpPr/>
          <p:nvPr/>
        </p:nvCxnSpPr>
        <p:spPr>
          <a:xfrm>
            <a:off x="2286675" y="5953810"/>
            <a:ext cx="4208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1000"/>
                            </p:stCondLst>
                            <p:childTnLst>
                              <p:par>
                                <p:cTn id="23" presetID="10" presetClass="entr" presetSubtype="0" fill="hold" nodeType="after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par>
                          <p:cTn id="40" fill="hold">
                            <p:stCondLst>
                              <p:cond delay="1000"/>
                            </p:stCondLst>
                            <p:childTnLst>
                              <p:par>
                                <p:cTn id="41" presetID="10" presetClass="entr" presetSubtype="0" fill="hold" nodeType="afterEffect">
                                  <p:stCondLst>
                                    <p:cond delay="50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p:bldP spid="15"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4"/>
          <p:cNvPicPr preferRelativeResize="0"/>
          <p:nvPr/>
        </p:nvPicPr>
        <p:blipFill>
          <a:blip r:embed="rId3">
            <a:alphaModFix/>
          </a:blip>
          <a:stretch>
            <a:fillRect/>
          </a:stretch>
        </p:blipFill>
        <p:spPr>
          <a:xfrm>
            <a:off x="4044925" y="1558037"/>
            <a:ext cx="3602075" cy="5176627"/>
          </a:xfrm>
          <a:prstGeom prst="rect">
            <a:avLst/>
          </a:prstGeom>
          <a:noFill/>
          <a:ln>
            <a:noFill/>
          </a:ln>
        </p:spPr>
      </p:pic>
      <p:sp>
        <p:nvSpPr>
          <p:cNvPr id="180" name="Google Shape;180;p24"/>
          <p:cNvSpPr txBox="1">
            <a:spLocks noGrp="1"/>
          </p:cNvSpPr>
          <p:nvPr>
            <p:ph type="title"/>
          </p:nvPr>
        </p:nvSpPr>
        <p:spPr>
          <a:xfrm>
            <a:off x="1" y="5080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Process of atmospheric inversion</a:t>
            </a:r>
            <a:endParaRPr dirty="0"/>
          </a:p>
        </p:txBody>
      </p:sp>
      <p:sp>
        <p:nvSpPr>
          <p:cNvPr id="181" name="Google Shape;181;p24"/>
          <p:cNvSpPr/>
          <p:nvPr/>
        </p:nvSpPr>
        <p:spPr>
          <a:xfrm>
            <a:off x="4044925" y="5529408"/>
            <a:ext cx="3921995" cy="102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4"/>
          <p:cNvSpPr/>
          <p:nvPr/>
        </p:nvSpPr>
        <p:spPr>
          <a:xfrm>
            <a:off x="3917275" y="3556000"/>
            <a:ext cx="2584800" cy="596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hthoek 1">
            <a:extLst>
              <a:ext uri="{FF2B5EF4-FFF2-40B4-BE49-F238E27FC236}">
                <a16:creationId xmlns:a16="http://schemas.microsoft.com/office/drawing/2014/main" id="{0E3716B3-31E3-1CB3-9036-5A9DAF689AEA}"/>
              </a:ext>
            </a:extLst>
          </p:cNvPr>
          <p:cNvSpPr/>
          <p:nvPr/>
        </p:nvSpPr>
        <p:spPr>
          <a:xfrm>
            <a:off x="7164372" y="1791093"/>
            <a:ext cx="329938" cy="11665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64194A9E-A027-C58B-C5CF-B20A98C65903}"/>
              </a:ext>
            </a:extLst>
          </p:cNvPr>
          <p:cNvSpPr/>
          <p:nvPr/>
        </p:nvSpPr>
        <p:spPr>
          <a:xfrm rot="16200000">
            <a:off x="5872711" y="1874162"/>
            <a:ext cx="105655" cy="212261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65D67432-67B9-21F2-039D-9A565F774DA4}"/>
              </a:ext>
            </a:extLst>
          </p:cNvPr>
          <p:cNvSpPr/>
          <p:nvPr/>
        </p:nvSpPr>
        <p:spPr>
          <a:xfrm>
            <a:off x="4779391" y="1868002"/>
            <a:ext cx="152600" cy="99755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3B458C2C-E905-76D1-3085-98AA97CDB744}"/>
              </a:ext>
            </a:extLst>
          </p:cNvPr>
          <p:cNvSpPr/>
          <p:nvPr/>
        </p:nvSpPr>
        <p:spPr>
          <a:xfrm>
            <a:off x="5233449" y="4179140"/>
            <a:ext cx="152600" cy="99755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708684B8-5440-F248-4722-F1A8098BF803}"/>
              </a:ext>
            </a:extLst>
          </p:cNvPr>
          <p:cNvSpPr/>
          <p:nvPr/>
        </p:nvSpPr>
        <p:spPr>
          <a:xfrm rot="16200000">
            <a:off x="5833056" y="4187640"/>
            <a:ext cx="149769" cy="133326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AFC4ABA9-D894-1735-93B9-2501E546510B}"/>
              </a:ext>
            </a:extLst>
          </p:cNvPr>
          <p:cNvSpPr/>
          <p:nvPr/>
        </p:nvSpPr>
        <p:spPr>
          <a:xfrm>
            <a:off x="6684776" y="3964294"/>
            <a:ext cx="302070" cy="99755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oogle Shape;126;p19">
            <a:extLst>
              <a:ext uri="{FF2B5EF4-FFF2-40B4-BE49-F238E27FC236}">
                <a16:creationId xmlns:a16="http://schemas.microsoft.com/office/drawing/2014/main" id="{FC6905A0-355D-59D5-6620-34D3D255A21D}"/>
              </a:ext>
            </a:extLst>
          </p:cNvPr>
          <p:cNvSpPr txBox="1"/>
          <p:nvPr/>
        </p:nvSpPr>
        <p:spPr>
          <a:xfrm>
            <a:off x="7966920" y="568873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Flux models</a:t>
            </a:r>
            <a:endParaRPr sz="2400" baseline="30000" dirty="0">
              <a:solidFill>
                <a:srgbClr val="000000">
                  <a:alpha val="25000"/>
                </a:srgbClr>
              </a:solidFill>
            </a:endParaRPr>
          </a:p>
        </p:txBody>
      </p:sp>
      <p:sp>
        <p:nvSpPr>
          <p:cNvPr id="9" name="Google Shape;126;p19">
            <a:extLst>
              <a:ext uri="{FF2B5EF4-FFF2-40B4-BE49-F238E27FC236}">
                <a16:creationId xmlns:a16="http://schemas.microsoft.com/office/drawing/2014/main" id="{2B9706F9-FA45-2491-049A-E982D37DBBC1}"/>
              </a:ext>
            </a:extLst>
          </p:cNvPr>
          <p:cNvSpPr txBox="1"/>
          <p:nvPr/>
        </p:nvSpPr>
        <p:spPr>
          <a:xfrm>
            <a:off x="7966920" y="4325953"/>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GCB</a:t>
            </a:r>
            <a:endParaRPr sz="2400" baseline="30000" dirty="0">
              <a:solidFill>
                <a:srgbClr val="000000">
                  <a:alpha val="25000"/>
                </a:srgbClr>
              </a:solidFill>
            </a:endParaRPr>
          </a:p>
        </p:txBody>
      </p:sp>
      <p:sp>
        <p:nvSpPr>
          <p:cNvPr id="10" name="Google Shape;126;p19">
            <a:extLst>
              <a:ext uri="{FF2B5EF4-FFF2-40B4-BE49-F238E27FC236}">
                <a16:creationId xmlns:a16="http://schemas.microsoft.com/office/drawing/2014/main" id="{43ADA05A-D86D-6693-2364-C52994E2E5E0}"/>
              </a:ext>
            </a:extLst>
          </p:cNvPr>
          <p:cNvSpPr txBox="1"/>
          <p:nvPr/>
        </p:nvSpPr>
        <p:spPr>
          <a:xfrm>
            <a:off x="7966920" y="216784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Atmospheric gain</a:t>
            </a:r>
            <a:endParaRPr sz="2400" baseline="30000" dirty="0">
              <a:solidFill>
                <a:srgbClr val="000000">
                  <a:alpha val="25000"/>
                </a:srgbClr>
              </a:solidFill>
            </a:endParaRPr>
          </a:p>
        </p:txBody>
      </p:sp>
      <p:sp>
        <p:nvSpPr>
          <p:cNvPr id="11" name="Google Shape;126;p19">
            <a:extLst>
              <a:ext uri="{FF2B5EF4-FFF2-40B4-BE49-F238E27FC236}">
                <a16:creationId xmlns:a16="http://schemas.microsoft.com/office/drawing/2014/main" id="{F5FA4EEE-F69F-2D1A-AC2E-7A8F7ADE4B15}"/>
              </a:ext>
            </a:extLst>
          </p:cNvPr>
          <p:cNvSpPr txBox="1"/>
          <p:nvPr/>
        </p:nvSpPr>
        <p:spPr>
          <a:xfrm>
            <a:off x="7966920" y="2937782"/>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Budget imbalance</a:t>
            </a:r>
            <a:endParaRPr sz="2400" baseline="30000" dirty="0">
              <a:solidFill>
                <a:srgbClr val="000000">
                  <a:alpha val="25000"/>
                </a:srgb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82"/>
                                        </p:tgtEl>
                                      </p:cBhvr>
                                    </p:animEffect>
                                    <p:set>
                                      <p:cBhvr>
                                        <p:cTn id="7" dur="1" fill="hold">
                                          <p:stCondLst>
                                            <p:cond delay="1000"/>
                                          </p:stCondLst>
                                        </p:cTn>
                                        <p:tgtEl>
                                          <p:spTgt spid="18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p:nvPr/>
        </p:nvSpPr>
        <p:spPr>
          <a:xfrm>
            <a:off x="336525" y="1691200"/>
            <a:ext cx="9877200" cy="115305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5"/>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Prior flux models</a:t>
            </a:r>
            <a:endParaRPr dirty="0"/>
          </a:p>
        </p:txBody>
      </p:sp>
      <p:pic>
        <p:nvPicPr>
          <p:cNvPr id="191" name="Google Shape;191;p25"/>
          <p:cNvPicPr preferRelativeResize="0"/>
          <p:nvPr/>
        </p:nvPicPr>
        <p:blipFill>
          <a:blip r:embed="rId3">
            <a:alphaModFix/>
          </a:blip>
          <a:stretch>
            <a:fillRect/>
          </a:stretch>
        </p:blipFill>
        <p:spPr>
          <a:xfrm>
            <a:off x="614075" y="2986414"/>
            <a:ext cx="982800" cy="1084560"/>
          </a:xfrm>
          <a:prstGeom prst="rect">
            <a:avLst/>
          </a:prstGeom>
          <a:noFill/>
          <a:ln>
            <a:noFill/>
          </a:ln>
        </p:spPr>
      </p:pic>
      <p:pic>
        <p:nvPicPr>
          <p:cNvPr id="192" name="Google Shape;192;p25"/>
          <p:cNvPicPr preferRelativeResize="0"/>
          <p:nvPr/>
        </p:nvPicPr>
        <p:blipFill>
          <a:blip r:embed="rId4">
            <a:alphaModFix/>
          </a:blip>
          <a:stretch>
            <a:fillRect/>
          </a:stretch>
        </p:blipFill>
        <p:spPr>
          <a:xfrm>
            <a:off x="614075" y="5390840"/>
            <a:ext cx="982800" cy="1084560"/>
          </a:xfrm>
          <a:prstGeom prst="rect">
            <a:avLst/>
          </a:prstGeom>
          <a:noFill/>
          <a:ln>
            <a:noFill/>
          </a:ln>
        </p:spPr>
      </p:pic>
      <p:pic>
        <p:nvPicPr>
          <p:cNvPr id="193" name="Google Shape;193;p25"/>
          <p:cNvPicPr preferRelativeResize="0"/>
          <p:nvPr/>
        </p:nvPicPr>
        <p:blipFill>
          <a:blip r:embed="rId5">
            <a:alphaModFix/>
          </a:blip>
          <a:stretch>
            <a:fillRect/>
          </a:stretch>
        </p:blipFill>
        <p:spPr>
          <a:xfrm>
            <a:off x="614075" y="1762325"/>
            <a:ext cx="982800" cy="1084560"/>
          </a:xfrm>
          <a:prstGeom prst="rect">
            <a:avLst/>
          </a:prstGeom>
          <a:noFill/>
          <a:ln>
            <a:noFill/>
          </a:ln>
        </p:spPr>
      </p:pic>
      <p:pic>
        <p:nvPicPr>
          <p:cNvPr id="194" name="Google Shape;194;p25"/>
          <p:cNvPicPr preferRelativeResize="0"/>
          <p:nvPr/>
        </p:nvPicPr>
        <p:blipFill>
          <a:blip r:embed="rId6">
            <a:alphaModFix/>
          </a:blip>
          <a:stretch>
            <a:fillRect/>
          </a:stretch>
        </p:blipFill>
        <p:spPr>
          <a:xfrm>
            <a:off x="614075" y="4210504"/>
            <a:ext cx="982800" cy="1084560"/>
          </a:xfrm>
          <a:prstGeom prst="rect">
            <a:avLst/>
          </a:prstGeom>
          <a:noFill/>
          <a:ln>
            <a:noFill/>
          </a:ln>
        </p:spPr>
      </p:pic>
      <p:sp>
        <p:nvSpPr>
          <p:cNvPr id="195" name="Google Shape;195;p25"/>
          <p:cNvSpPr txBox="1"/>
          <p:nvPr/>
        </p:nvSpPr>
        <p:spPr>
          <a:xfrm>
            <a:off x="2805800" y="1999850"/>
            <a:ext cx="740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Highest variability due to seasonal and diurnal effects. Difficult to model</a:t>
            </a:r>
            <a:endParaRPr dirty="0"/>
          </a:p>
        </p:txBody>
      </p:sp>
      <p:sp>
        <p:nvSpPr>
          <p:cNvPr id="196" name="Google Shape;196;p25"/>
          <p:cNvSpPr txBox="1"/>
          <p:nvPr/>
        </p:nvSpPr>
        <p:spPr>
          <a:xfrm>
            <a:off x="2805800" y="3328600"/>
            <a:ext cx="740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Low variability, but very large carbon sink. Large impact on overall carbon cycle</a:t>
            </a:r>
            <a:endParaRPr dirty="0"/>
          </a:p>
        </p:txBody>
      </p:sp>
      <p:sp>
        <p:nvSpPr>
          <p:cNvPr id="197" name="Google Shape;197;p25"/>
          <p:cNvSpPr txBox="1"/>
          <p:nvPr/>
        </p:nvSpPr>
        <p:spPr>
          <a:xfrm>
            <a:off x="2805800" y="4552688"/>
            <a:ext cx="740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Inventory on self-reported energy consumption statistics. Not always accurate, but low variability from the modelled trend and can be controlled</a:t>
            </a:r>
            <a:endParaRPr dirty="0"/>
          </a:p>
        </p:txBody>
      </p:sp>
      <p:sp>
        <p:nvSpPr>
          <p:cNvPr id="198" name="Google Shape;198;p25"/>
          <p:cNvSpPr txBox="1"/>
          <p:nvPr/>
        </p:nvSpPr>
        <p:spPr>
          <a:xfrm>
            <a:off x="2805800" y="5680888"/>
            <a:ext cx="7407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Based on burned biomass. Can be verified using satellite measurements and is thus considered to be reasonably accurate.</a:t>
            </a:r>
            <a:endParaRPr dirty="0"/>
          </a:p>
        </p:txBody>
      </p:sp>
      <p:sp>
        <p:nvSpPr>
          <p:cNvPr id="199" name="Google Shape;199;p25"/>
          <p:cNvSpPr/>
          <p:nvPr/>
        </p:nvSpPr>
        <p:spPr>
          <a:xfrm>
            <a:off x="355002" y="2915376"/>
            <a:ext cx="9877200" cy="3650059"/>
          </a:xfrm>
          <a:prstGeom prst="rect">
            <a:avLst/>
          </a:prstGeom>
          <a:gradFill>
            <a:gsLst>
              <a:gs pos="0">
                <a:srgbClr val="FFFFFF">
                  <a:alpha val="0"/>
                </a:srgbClr>
              </a:gs>
              <a:gs pos="100000">
                <a:schemeClr val="lt1"/>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Biosphere model</a:t>
            </a:r>
            <a:endParaRPr dirty="0"/>
          </a:p>
        </p:txBody>
      </p:sp>
      <p:sp>
        <p:nvSpPr>
          <p:cNvPr id="2" name="Tijdelijke aanduiding voor tekst 1">
            <a:extLst>
              <a:ext uri="{FF2B5EF4-FFF2-40B4-BE49-F238E27FC236}">
                <a16:creationId xmlns:a16="http://schemas.microsoft.com/office/drawing/2014/main" id="{921C38AE-FBE5-E176-9665-FF420AA5AAFD}"/>
              </a:ext>
            </a:extLst>
          </p:cNvPr>
          <p:cNvSpPr>
            <a:spLocks noGrp="1"/>
          </p:cNvSpPr>
          <p:nvPr>
            <p:ph type="body" idx="1"/>
          </p:nvPr>
        </p:nvSpPr>
        <p:spPr/>
        <p:txBody>
          <a:bodyPr/>
          <a:lstStyle/>
          <a:p>
            <a:endParaRPr lang="nl-NL"/>
          </a:p>
        </p:txBody>
      </p:sp>
      <p:sp>
        <p:nvSpPr>
          <p:cNvPr id="3" name="Tijdelijke aanduiding voor tekst 2">
            <a:extLst>
              <a:ext uri="{FF2B5EF4-FFF2-40B4-BE49-F238E27FC236}">
                <a16:creationId xmlns:a16="http://schemas.microsoft.com/office/drawing/2014/main" id="{7B359634-5927-BC5A-6DC9-0C3F9E4805EB}"/>
              </a:ext>
            </a:extLst>
          </p:cNvPr>
          <p:cNvSpPr>
            <a:spLocks noGrp="1"/>
          </p:cNvSpPr>
          <p:nvPr>
            <p:ph type="body" idx="2"/>
          </p:nvPr>
        </p:nvSpPr>
        <p:spPr/>
        <p:txBody>
          <a:bodyPr/>
          <a:lstStyle/>
          <a:p>
            <a:pPr marL="514350" indent="-285750">
              <a:buFontTx/>
              <a:buChar char="-"/>
            </a:pPr>
            <a:r>
              <a:rPr lang="en-GB" sz="2000" dirty="0"/>
              <a:t>Fluxes are based on the type of vegetation most dominant on a 1x1 degree grid cell</a:t>
            </a:r>
          </a:p>
          <a:p>
            <a:pPr marL="514350" indent="-285750">
              <a:buFontTx/>
              <a:buChar char="-"/>
            </a:pPr>
            <a:endParaRPr lang="en-GB" sz="2000" dirty="0"/>
          </a:p>
          <a:p>
            <a:pPr marL="514350" indent="-285750">
              <a:buFontTx/>
              <a:buChar char="-"/>
            </a:pPr>
            <a:r>
              <a:rPr lang="en-GB" sz="2000" dirty="0"/>
              <a:t>19 different plant functional types (PFTs) are defined (based on [3])</a:t>
            </a:r>
          </a:p>
          <a:p>
            <a:pPr marL="514350" indent="-285750">
              <a:buFontTx/>
              <a:buChar char="-"/>
            </a:pPr>
            <a:endParaRPr lang="en-GB" sz="2000" dirty="0"/>
          </a:p>
          <a:p>
            <a:pPr marL="514350" indent="-285750">
              <a:buFontTx/>
              <a:buChar char="-"/>
            </a:pPr>
            <a:r>
              <a:rPr lang="en-GB" sz="2000" dirty="0"/>
              <a:t>Not all PFTs exist in every region (i.e. no mangrove in Europe)</a:t>
            </a:r>
          </a:p>
        </p:txBody>
      </p:sp>
      <p:pic>
        <p:nvPicPr>
          <p:cNvPr id="271" name="Google Shape;271;p33"/>
          <p:cNvPicPr preferRelativeResize="0"/>
          <p:nvPr/>
        </p:nvPicPr>
        <p:blipFill>
          <a:blip r:embed="rId3">
            <a:alphaModFix/>
          </a:blip>
          <a:stretch>
            <a:fillRect/>
          </a:stretch>
        </p:blipFill>
        <p:spPr>
          <a:xfrm>
            <a:off x="4321101" y="1684603"/>
            <a:ext cx="6939844" cy="4405793"/>
          </a:xfrm>
          <a:prstGeom prst="rect">
            <a:avLst/>
          </a:prstGeom>
          <a:noFill/>
          <a:ln>
            <a:noFill/>
          </a:ln>
        </p:spPr>
      </p:pic>
      <p:sp>
        <p:nvSpPr>
          <p:cNvPr id="272" name="Google Shape;272;p33"/>
          <p:cNvSpPr txBox="1"/>
          <p:nvPr/>
        </p:nvSpPr>
        <p:spPr>
          <a:xfrm>
            <a:off x="6311378" y="6111131"/>
            <a:ext cx="5169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t>Source: </a:t>
            </a:r>
            <a:r>
              <a:rPr lang="en-GB" sz="900" u="sng" dirty="0">
                <a:solidFill>
                  <a:schemeClr val="hlink"/>
                </a:solidFill>
                <a:hlinkClick r:id="rId4"/>
              </a:rPr>
              <a:t>https://carbontracker.eu/documentation_cte2018.pdf</a:t>
            </a:r>
            <a:r>
              <a:rPr lang="en-GB" sz="900" dirty="0"/>
              <a:t> </a:t>
            </a:r>
            <a:endParaRPr sz="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3" name="Google Shape;126;p19">
            <a:extLst>
              <a:ext uri="{FF2B5EF4-FFF2-40B4-BE49-F238E27FC236}">
                <a16:creationId xmlns:a16="http://schemas.microsoft.com/office/drawing/2014/main" id="{FBBB9D27-8C6D-798C-AC1F-36C9D15FF63F}"/>
              </a:ext>
            </a:extLst>
          </p:cNvPr>
          <p:cNvSpPr txBox="1"/>
          <p:nvPr/>
        </p:nvSpPr>
        <p:spPr>
          <a:xfrm>
            <a:off x="7966920" y="563158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Flux models</a:t>
            </a:r>
            <a:endParaRPr sz="2400" baseline="30000" dirty="0">
              <a:solidFill>
                <a:srgbClr val="000000">
                  <a:alpha val="25000"/>
                </a:srgbClr>
              </a:solidFill>
            </a:endParaRPr>
          </a:p>
        </p:txBody>
      </p:sp>
      <p:sp>
        <p:nvSpPr>
          <p:cNvPr id="8" name="Google Shape;126;p19">
            <a:extLst>
              <a:ext uri="{FF2B5EF4-FFF2-40B4-BE49-F238E27FC236}">
                <a16:creationId xmlns:a16="http://schemas.microsoft.com/office/drawing/2014/main" id="{8C37DA61-54EB-511F-4DE1-ABE9721AB005}"/>
              </a:ext>
            </a:extLst>
          </p:cNvPr>
          <p:cNvSpPr txBox="1"/>
          <p:nvPr/>
        </p:nvSpPr>
        <p:spPr>
          <a:xfrm>
            <a:off x="7966920" y="4078303"/>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GCB</a:t>
            </a:r>
            <a:endParaRPr sz="2400" baseline="30000" dirty="0">
              <a:solidFill>
                <a:srgbClr val="000000">
                  <a:alpha val="25000"/>
                </a:srgbClr>
              </a:solidFill>
            </a:endParaRPr>
          </a:p>
        </p:txBody>
      </p:sp>
      <p:sp>
        <p:nvSpPr>
          <p:cNvPr id="9" name="Google Shape;126;p19">
            <a:extLst>
              <a:ext uri="{FF2B5EF4-FFF2-40B4-BE49-F238E27FC236}">
                <a16:creationId xmlns:a16="http://schemas.microsoft.com/office/drawing/2014/main" id="{6458C7D8-22D7-6D3A-A3B2-1ACD4B14ECDE}"/>
              </a:ext>
            </a:extLst>
          </p:cNvPr>
          <p:cNvSpPr txBox="1"/>
          <p:nvPr/>
        </p:nvSpPr>
        <p:spPr>
          <a:xfrm>
            <a:off x="7966920" y="192019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Atmospheric gain</a:t>
            </a:r>
            <a:endParaRPr sz="2400" baseline="30000" dirty="0">
              <a:solidFill>
                <a:srgbClr val="000000">
                  <a:alpha val="25000"/>
                </a:srgbClr>
              </a:solidFill>
            </a:endParaRPr>
          </a:p>
        </p:txBody>
      </p:sp>
      <p:sp>
        <p:nvSpPr>
          <p:cNvPr id="10" name="Google Shape;126;p19">
            <a:extLst>
              <a:ext uri="{FF2B5EF4-FFF2-40B4-BE49-F238E27FC236}">
                <a16:creationId xmlns:a16="http://schemas.microsoft.com/office/drawing/2014/main" id="{DBCF2106-11A7-3DB0-31DD-15101407CCB3}"/>
              </a:ext>
            </a:extLst>
          </p:cNvPr>
          <p:cNvSpPr txBox="1"/>
          <p:nvPr/>
        </p:nvSpPr>
        <p:spPr>
          <a:xfrm>
            <a:off x="7966920" y="2690132"/>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Budget imbalance</a:t>
            </a:r>
            <a:endParaRPr sz="2400" baseline="30000" dirty="0">
              <a:solidFill>
                <a:srgbClr val="000000">
                  <a:alpha val="25000"/>
                </a:srgbClr>
              </a:solidFill>
            </a:endParaRPr>
          </a:p>
        </p:txBody>
      </p:sp>
      <p:pic>
        <p:nvPicPr>
          <p:cNvPr id="206" name="Google Shape;206;p26"/>
          <p:cNvPicPr preferRelativeResize="0"/>
          <p:nvPr/>
        </p:nvPicPr>
        <p:blipFill>
          <a:blip r:embed="rId3"/>
          <a:srcRect/>
          <a:stretch/>
        </p:blipFill>
        <p:spPr>
          <a:xfrm>
            <a:off x="3955815" y="1382707"/>
            <a:ext cx="3881036" cy="5403011"/>
          </a:xfrm>
          <a:prstGeom prst="rect">
            <a:avLst/>
          </a:prstGeom>
          <a:noFill/>
          <a:ln>
            <a:noFill/>
          </a:ln>
        </p:spPr>
      </p:pic>
      <p:pic>
        <p:nvPicPr>
          <p:cNvPr id="205" name="Google Shape;205;p26"/>
          <p:cNvPicPr preferRelativeResize="0"/>
          <p:nvPr/>
        </p:nvPicPr>
        <p:blipFill>
          <a:blip r:embed="rId4"/>
          <a:srcRect/>
          <a:stretch/>
        </p:blipFill>
        <p:spPr>
          <a:xfrm>
            <a:off x="4068608" y="1381736"/>
            <a:ext cx="3768240" cy="5404949"/>
          </a:xfrm>
          <a:prstGeom prst="rect">
            <a:avLst/>
          </a:prstGeom>
          <a:noFill/>
          <a:ln>
            <a:noFill/>
          </a:ln>
        </p:spPr>
      </p:pic>
      <p:sp>
        <p:nvSpPr>
          <p:cNvPr id="207" name="Google Shape;207;p26"/>
          <p:cNvSpPr txBox="1">
            <a:spLocks noGrp="1"/>
          </p:cNvSpPr>
          <p:nvPr>
            <p:ph type="title"/>
          </p:nvPr>
        </p:nvSpPr>
        <p:spPr>
          <a:xfrm>
            <a:off x="-24"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Atmospheric inversion</a:t>
            </a:r>
            <a:endParaRPr dirty="0"/>
          </a:p>
        </p:txBody>
      </p:sp>
      <p:sp>
        <p:nvSpPr>
          <p:cNvPr id="208" name="Google Shape;208;p26"/>
          <p:cNvSpPr/>
          <p:nvPr/>
        </p:nvSpPr>
        <p:spPr>
          <a:xfrm>
            <a:off x="4422700" y="5529150"/>
            <a:ext cx="3438300" cy="10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4751650" y="1376500"/>
            <a:ext cx="3085200" cy="165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38;p29">
            <a:extLst>
              <a:ext uri="{FF2B5EF4-FFF2-40B4-BE49-F238E27FC236}">
                <a16:creationId xmlns:a16="http://schemas.microsoft.com/office/drawing/2014/main" id="{C4E8C5DC-DA25-D614-7FB0-BE063B6F4BEA}"/>
              </a:ext>
            </a:extLst>
          </p:cNvPr>
          <p:cNvSpPr txBox="1"/>
          <p:nvPr/>
        </p:nvSpPr>
        <p:spPr>
          <a:xfrm>
            <a:off x="10140325" y="1363475"/>
            <a:ext cx="17943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50" b="1" dirty="0">
                <a:solidFill>
                  <a:schemeClr val="dk1"/>
                </a:solidFill>
              </a:rPr>
              <a:t>Totals:</a:t>
            </a:r>
            <a:endParaRPr sz="1550" b="1" dirty="0">
              <a:solidFill>
                <a:schemeClr val="dk1"/>
              </a:solidFill>
            </a:endParaRPr>
          </a:p>
          <a:p>
            <a:pPr marL="0" lvl="0" indent="0" algn="l" rtl="0">
              <a:spcBef>
                <a:spcPts val="0"/>
              </a:spcBef>
              <a:spcAft>
                <a:spcPts val="0"/>
              </a:spcAft>
              <a:buNone/>
            </a:pPr>
            <a:r>
              <a:rPr lang="en-GB" sz="1550" dirty="0">
                <a:solidFill>
                  <a:schemeClr val="dk1"/>
                </a:solidFill>
              </a:rPr>
              <a:t>- 147 stations</a:t>
            </a:r>
            <a:endParaRPr sz="1550" dirty="0">
              <a:solidFill>
                <a:schemeClr val="dk1"/>
              </a:solidFill>
            </a:endParaRPr>
          </a:p>
          <a:p>
            <a:pPr marL="0" lvl="0" indent="0" algn="l" rtl="0">
              <a:spcBef>
                <a:spcPts val="0"/>
              </a:spcBef>
              <a:spcAft>
                <a:spcPts val="0"/>
              </a:spcAft>
              <a:buNone/>
            </a:pPr>
            <a:r>
              <a:rPr lang="en-GB" sz="1550" dirty="0">
                <a:solidFill>
                  <a:schemeClr val="dk1"/>
                </a:solidFill>
              </a:rPr>
              <a:t>- 617090 measurements</a:t>
            </a:r>
            <a:endParaRPr sz="1550" dirty="0">
              <a:solidFill>
                <a:schemeClr val="dk1"/>
              </a:solidFill>
            </a:endParaRPr>
          </a:p>
        </p:txBody>
      </p:sp>
      <p:pic>
        <p:nvPicPr>
          <p:cNvPr id="5" name="Google Shape;239;p29">
            <a:extLst>
              <a:ext uri="{FF2B5EF4-FFF2-40B4-BE49-F238E27FC236}">
                <a16:creationId xmlns:a16="http://schemas.microsoft.com/office/drawing/2014/main" id="{877399A5-CD09-9D69-708E-7B6D83A164A0}"/>
              </a:ext>
            </a:extLst>
          </p:cNvPr>
          <p:cNvPicPr preferRelativeResize="0"/>
          <p:nvPr/>
        </p:nvPicPr>
        <p:blipFill>
          <a:blip r:embed="rId5">
            <a:alphaModFix/>
          </a:blip>
          <a:stretch>
            <a:fillRect/>
          </a:stretch>
        </p:blipFill>
        <p:spPr>
          <a:xfrm>
            <a:off x="10672834" y="3437309"/>
            <a:ext cx="348038" cy="400938"/>
          </a:xfrm>
          <a:prstGeom prst="rect">
            <a:avLst/>
          </a:prstGeom>
          <a:noFill/>
          <a:ln>
            <a:noFill/>
          </a:ln>
        </p:spPr>
      </p:pic>
      <p:cxnSp>
        <p:nvCxnSpPr>
          <p:cNvPr id="6" name="Google Shape;240;p29">
            <a:extLst>
              <a:ext uri="{FF2B5EF4-FFF2-40B4-BE49-F238E27FC236}">
                <a16:creationId xmlns:a16="http://schemas.microsoft.com/office/drawing/2014/main" id="{9C251D0B-B263-864B-B335-3307C2C18417}"/>
              </a:ext>
            </a:extLst>
          </p:cNvPr>
          <p:cNvCxnSpPr/>
          <p:nvPr/>
        </p:nvCxnSpPr>
        <p:spPr>
          <a:xfrm rot="10800000" flipH="1">
            <a:off x="10059334" y="3637778"/>
            <a:ext cx="504000" cy="8100"/>
          </a:xfrm>
          <a:prstGeom prst="straightConnector1">
            <a:avLst/>
          </a:prstGeom>
          <a:noFill/>
          <a:ln w="19050" cap="flat" cmpd="sng">
            <a:solidFill>
              <a:schemeClr val="dk1"/>
            </a:solidFill>
            <a:prstDash val="solid"/>
            <a:round/>
            <a:headEnd type="none" w="med" len="med"/>
            <a:tailEnd type="triangle" w="med" len="med"/>
          </a:ln>
        </p:spPr>
      </p:cxnSp>
      <p:sp>
        <p:nvSpPr>
          <p:cNvPr id="7" name="Google Shape;248;p30">
            <a:extLst>
              <a:ext uri="{FF2B5EF4-FFF2-40B4-BE49-F238E27FC236}">
                <a16:creationId xmlns:a16="http://schemas.microsoft.com/office/drawing/2014/main" id="{6449350B-127D-2463-5CE2-8DE144DBCE3A}"/>
              </a:ext>
            </a:extLst>
          </p:cNvPr>
          <p:cNvSpPr/>
          <p:nvPr/>
        </p:nvSpPr>
        <p:spPr>
          <a:xfrm>
            <a:off x="4040425" y="3491675"/>
            <a:ext cx="2366400" cy="51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Google Shape;237;p29">
            <a:extLst>
              <a:ext uri="{FF2B5EF4-FFF2-40B4-BE49-F238E27FC236}">
                <a16:creationId xmlns:a16="http://schemas.microsoft.com/office/drawing/2014/main" id="{3C904E58-DE73-2AB5-F0DD-7D0C73EC6BB9}"/>
              </a:ext>
            </a:extLst>
          </p:cNvPr>
          <p:cNvPicPr preferRelativeResize="0">
            <a:picLocks noChangeAspect="1"/>
          </p:cNvPicPr>
          <p:nvPr/>
        </p:nvPicPr>
        <p:blipFill>
          <a:blip r:embed="rId6">
            <a:alphaModFix/>
          </a:blip>
          <a:stretch>
            <a:fillRect/>
          </a:stretch>
        </p:blipFill>
        <p:spPr>
          <a:xfrm>
            <a:off x="2087597" y="29179"/>
            <a:ext cx="8197200" cy="44330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6" presetClass="emph" presetSubtype="0" fill="hold" nodeType="withEffect">
                                  <p:stCondLst>
                                    <p:cond delay="0"/>
                                  </p:stCondLst>
                                  <p:childTnLst>
                                    <p:animScale>
                                      <p:cBhvr>
                                        <p:cTn id="8" dur="10" fill="hold"/>
                                        <p:tgtEl>
                                          <p:spTgt spid="2"/>
                                        </p:tgtEl>
                                      </p:cBhvr>
                                      <p:by x="33000" y="33000"/>
                                    </p:animScale>
                                  </p:childTnLst>
                                </p:cTn>
                              </p:par>
                            </p:childTnLst>
                          </p:cTn>
                        </p:par>
                        <p:par>
                          <p:cTn id="9" fill="hold">
                            <p:stCondLst>
                              <p:cond delay="1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205"/>
                                        </p:tgtEl>
                                      </p:cBhvr>
                                    </p:animEffect>
                                    <p:set>
                                      <p:cBhvr>
                                        <p:cTn id="16" dur="1" fill="hold">
                                          <p:stCondLst>
                                            <p:cond delay="1000"/>
                                          </p:stCondLst>
                                        </p:cTn>
                                        <p:tgtEl>
                                          <p:spTgt spid="20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000"/>
                                        <p:tgtEl>
                                          <p:spTgt spid="2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1000"/>
                                        <p:tgtEl>
                                          <p:spTgt spid="208"/>
                                        </p:tgtEl>
                                      </p:cBhvr>
                                    </p:animEffect>
                                    <p:set>
                                      <p:cBhvr>
                                        <p:cTn id="24" dur="1" fill="hold">
                                          <p:stCondLst>
                                            <p:cond delay="1000"/>
                                          </p:stCondLst>
                                        </p:cTn>
                                        <p:tgtEl>
                                          <p:spTgt spid="20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1000"/>
                                        <p:tgtEl>
                                          <p:spTgt spid="20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0 0 L 0 0.25 E" pathEditMode="relative" ptsTypes="">
                                      <p:cBhvr>
                                        <p:cTn id="31" dur="2000" fill="hold"/>
                                        <p:tgtEl>
                                          <p:spTgt spid="2"/>
                                        </p:tgtEl>
                                        <p:attrNameLst>
                                          <p:attrName>ppt_x</p:attrName>
                                          <p:attrName>ppt_y</p:attrName>
                                        </p:attrNameLst>
                                      </p:cBhvr>
                                    </p:animMotion>
                                  </p:childTnLst>
                                </p:cTn>
                              </p:par>
                              <p:par>
                                <p:cTn id="32" presetID="6" presetClass="emph" presetSubtype="0" fill="hold" nodeType="withEffect">
                                  <p:stCondLst>
                                    <p:cond delay="0"/>
                                  </p:stCondLst>
                                  <p:childTnLst>
                                    <p:animScale>
                                      <p:cBhvr>
                                        <p:cTn id="33" dur="2000" fill="hold"/>
                                        <p:tgtEl>
                                          <p:spTgt spid="2"/>
                                        </p:tgtEl>
                                      </p:cBhvr>
                                      <p:by x="300000" y="300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spd="-100000" fill="hold"/>
                                        <p:tgtEl>
                                          <p:spTgt spid="2"/>
                                        </p:tgtEl>
                                        <p:attrNameLst>
                                          <p:attrName>ppt_x</p:attrName>
                                          <p:attrName>ppt_y</p:attrName>
                                        </p:attrNameLst>
                                      </p:cBhvr>
                                    </p:animMotion>
                                  </p:childTnLst>
                                </p:cTn>
                              </p:par>
                              <p:par>
                                <p:cTn id="49" presetID="6" presetClass="emph" presetSubtype="0" fill="hold" nodeType="withEffect">
                                  <p:stCondLst>
                                    <p:cond delay="0"/>
                                  </p:stCondLst>
                                  <p:childTnLst>
                                    <p:animScale>
                                      <p:cBhvr>
                                        <p:cTn id="50" dur="2000" fill="hold"/>
                                        <p:tgtEl>
                                          <p:spTgt spid="2"/>
                                        </p:tgtEl>
                                      </p:cBhvr>
                                      <p:by x="33000" y="33000"/>
                                    </p:animScale>
                                  </p:childTnLst>
                                </p:cTn>
                              </p:par>
                              <p:par>
                                <p:cTn id="51" presetID="10" presetClass="exit" presetSubtype="0" fill="hold" grpId="1" nodeType="withEffect">
                                  <p:stCondLst>
                                    <p:cond delay="0"/>
                                  </p:stCondLst>
                                  <p:childTnLst>
                                    <p:animEffect transition="out" filter="fade">
                                      <p:cBhvr>
                                        <p:cTn id="52" dur="500"/>
                                        <p:tgtEl>
                                          <p:spTgt spid="4"/>
                                        </p:tgtEl>
                                      </p:cBhvr>
                                    </p:animEffect>
                                    <p:set>
                                      <p:cBhvr>
                                        <p:cTn id="53" dur="1" fill="hold">
                                          <p:stCondLst>
                                            <p:cond delay="499"/>
                                          </p:stCondLst>
                                        </p:cTn>
                                        <p:tgtEl>
                                          <p:spTgt spid="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childTnLst>
                                </p:cTn>
                              </p:par>
                              <p:par>
                                <p:cTn id="65" presetID="10" presetClass="exit" presetSubtype="0" fill="hold" grpId="0" nodeType="withEffect">
                                  <p:stCondLst>
                                    <p:cond delay="0"/>
                                  </p:stCondLst>
                                  <p:childTnLst>
                                    <p:animEffect transition="out" filter="fade">
                                      <p:cBhvr>
                                        <p:cTn id="66" dur="500"/>
                                        <p:tgtEl>
                                          <p:spTgt spid="209"/>
                                        </p:tgtEl>
                                      </p:cBhvr>
                                    </p:animEffect>
                                    <p:set>
                                      <p:cBhvr>
                                        <p:cTn id="67" dur="1" fill="hold">
                                          <p:stCondLst>
                                            <p:cond delay="499"/>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13" name="Afbeelding 12" descr="Afbeelding met tekst&#10;&#10;Automatisch gegenereerde beschrijving">
            <a:extLst>
              <a:ext uri="{FF2B5EF4-FFF2-40B4-BE49-F238E27FC236}">
                <a16:creationId xmlns:a16="http://schemas.microsoft.com/office/drawing/2014/main" id="{AFAEEFAA-411B-B6AF-E6A2-248DE3D8FA1C}"/>
              </a:ext>
            </a:extLst>
          </p:cNvPr>
          <p:cNvPicPr>
            <a:picLocks noChangeAspect="1"/>
          </p:cNvPicPr>
          <p:nvPr/>
        </p:nvPicPr>
        <p:blipFill>
          <a:blip r:embed="rId3"/>
          <a:stretch>
            <a:fillRect/>
          </a:stretch>
        </p:blipFill>
        <p:spPr>
          <a:xfrm>
            <a:off x="7450089" y="4048593"/>
            <a:ext cx="3309519" cy="564340"/>
          </a:xfrm>
          <a:prstGeom prst="rect">
            <a:avLst/>
          </a:prstGeom>
        </p:spPr>
      </p:pic>
      <p:pic>
        <p:nvPicPr>
          <p:cNvPr id="278" name="Google Shape;278;p34"/>
          <p:cNvPicPr preferRelativeResize="0"/>
          <p:nvPr/>
        </p:nvPicPr>
        <p:blipFill>
          <a:blip r:embed="rId4"/>
          <a:srcRect/>
          <a:stretch/>
        </p:blipFill>
        <p:spPr>
          <a:xfrm>
            <a:off x="256292" y="2723443"/>
            <a:ext cx="5773267" cy="2315445"/>
          </a:xfrm>
          <a:prstGeom prst="rect">
            <a:avLst/>
          </a:prstGeom>
          <a:noFill/>
          <a:ln>
            <a:noFill/>
          </a:ln>
        </p:spPr>
      </p:pic>
      <p:pic>
        <p:nvPicPr>
          <p:cNvPr id="279" name="Google Shape;279;p34"/>
          <p:cNvPicPr preferRelativeResize="0"/>
          <p:nvPr/>
        </p:nvPicPr>
        <p:blipFill>
          <a:blip r:embed="rId5">
            <a:alphaModFix/>
          </a:blip>
          <a:stretch>
            <a:fillRect/>
          </a:stretch>
        </p:blipFill>
        <p:spPr>
          <a:xfrm>
            <a:off x="211053" y="2678335"/>
            <a:ext cx="5145224" cy="2360553"/>
          </a:xfrm>
          <a:prstGeom prst="rect">
            <a:avLst/>
          </a:prstGeom>
          <a:noFill/>
          <a:ln>
            <a:noFill/>
          </a:ln>
        </p:spPr>
      </p:pic>
      <p:sp>
        <p:nvSpPr>
          <p:cNvPr id="280" name="Google Shape;280;p34"/>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State-vector</a:t>
            </a:r>
            <a:endParaRPr/>
          </a:p>
        </p:txBody>
      </p:sp>
      <p:sp>
        <p:nvSpPr>
          <p:cNvPr id="281" name="Google Shape;281;p34"/>
          <p:cNvSpPr txBox="1"/>
          <p:nvPr/>
        </p:nvSpPr>
        <p:spPr>
          <a:xfrm>
            <a:off x="132900" y="6243900"/>
            <a:ext cx="7407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err="1"/>
              <a:t>TransCom</a:t>
            </a:r>
            <a:r>
              <a:rPr lang="en-GB" sz="900" dirty="0"/>
              <a:t> region: Gurney et al. (2003) [2] -  PFT: see Olson (1992) [3]</a:t>
            </a:r>
            <a:endParaRPr sz="900" dirty="0"/>
          </a:p>
        </p:txBody>
      </p:sp>
      <p:pic>
        <p:nvPicPr>
          <p:cNvPr id="295" name="Google Shape;295;p34"/>
          <p:cNvPicPr preferRelativeResize="0"/>
          <p:nvPr/>
        </p:nvPicPr>
        <p:blipFill>
          <a:blip r:embed="rId6"/>
          <a:srcRect/>
          <a:stretch/>
        </p:blipFill>
        <p:spPr>
          <a:xfrm>
            <a:off x="7457324" y="4085697"/>
            <a:ext cx="2305905" cy="513215"/>
          </a:xfrm>
          <a:prstGeom prst="rect">
            <a:avLst/>
          </a:prstGeom>
          <a:noFill/>
          <a:ln>
            <a:noFill/>
          </a:ln>
        </p:spPr>
      </p:pic>
      <p:pic>
        <p:nvPicPr>
          <p:cNvPr id="3" name="Afbeelding 2">
            <a:extLst>
              <a:ext uri="{FF2B5EF4-FFF2-40B4-BE49-F238E27FC236}">
                <a16:creationId xmlns:a16="http://schemas.microsoft.com/office/drawing/2014/main" id="{2FF52727-5FAB-D1FD-55A6-3061CC394071}"/>
              </a:ext>
            </a:extLst>
          </p:cNvPr>
          <p:cNvPicPr>
            <a:picLocks noChangeAspect="1"/>
          </p:cNvPicPr>
          <p:nvPr/>
        </p:nvPicPr>
        <p:blipFill>
          <a:blip r:embed="rId7"/>
          <a:stretch>
            <a:fillRect/>
          </a:stretch>
        </p:blipFill>
        <p:spPr>
          <a:xfrm>
            <a:off x="6024138" y="2410692"/>
            <a:ext cx="5586926" cy="1539938"/>
          </a:xfrm>
          <a:prstGeom prst="rect">
            <a:avLst/>
          </a:prstGeom>
        </p:spPr>
      </p:pic>
      <p:pic>
        <p:nvPicPr>
          <p:cNvPr id="4" name="Google Shape;271;p33">
            <a:extLst>
              <a:ext uri="{FF2B5EF4-FFF2-40B4-BE49-F238E27FC236}">
                <a16:creationId xmlns:a16="http://schemas.microsoft.com/office/drawing/2014/main" id="{0F2DCAF8-F69B-8B64-DD32-9ACDC2640CC5}"/>
              </a:ext>
            </a:extLst>
          </p:cNvPr>
          <p:cNvPicPr preferRelativeResize="0"/>
          <p:nvPr/>
        </p:nvPicPr>
        <p:blipFill>
          <a:blip r:embed="rId8">
            <a:alphaModFix/>
          </a:blip>
          <a:stretch>
            <a:fillRect/>
          </a:stretch>
        </p:blipFill>
        <p:spPr>
          <a:xfrm>
            <a:off x="1259745" y="2269004"/>
            <a:ext cx="4004170" cy="2542066"/>
          </a:xfrm>
          <a:prstGeom prst="rect">
            <a:avLst/>
          </a:prstGeom>
          <a:noFill/>
          <a:ln>
            <a:noFill/>
          </a:ln>
        </p:spPr>
      </p:pic>
      <p:sp>
        <p:nvSpPr>
          <p:cNvPr id="6" name="Rechthoek 5">
            <a:extLst>
              <a:ext uri="{FF2B5EF4-FFF2-40B4-BE49-F238E27FC236}">
                <a16:creationId xmlns:a16="http://schemas.microsoft.com/office/drawing/2014/main" id="{9C69CD14-8F09-F519-089A-5BE6177ADC5A}"/>
              </a:ext>
            </a:extLst>
          </p:cNvPr>
          <p:cNvSpPr/>
          <p:nvPr/>
        </p:nvSpPr>
        <p:spPr>
          <a:xfrm>
            <a:off x="8610277" y="2140175"/>
            <a:ext cx="1342057" cy="1867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4B7AE818-ED37-EAD9-AAB5-BFD6C3FC2269}"/>
              </a:ext>
            </a:extLst>
          </p:cNvPr>
          <p:cNvSpPr/>
          <p:nvPr/>
        </p:nvSpPr>
        <p:spPr>
          <a:xfrm>
            <a:off x="9952334" y="2083019"/>
            <a:ext cx="1740573" cy="1867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88D1432F-BC1F-502F-B501-40A851FF52AE}"/>
              </a:ext>
            </a:extLst>
          </p:cNvPr>
          <p:cNvSpPr/>
          <p:nvPr/>
        </p:nvSpPr>
        <p:spPr>
          <a:xfrm>
            <a:off x="8900731" y="3972826"/>
            <a:ext cx="680323" cy="542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8">
            <a:extLst>
              <a:ext uri="{FF2B5EF4-FFF2-40B4-BE49-F238E27FC236}">
                <a16:creationId xmlns:a16="http://schemas.microsoft.com/office/drawing/2014/main" id="{BB81CA61-F320-B9AF-90AF-8384F5F0F46A}"/>
              </a:ext>
            </a:extLst>
          </p:cNvPr>
          <p:cNvSpPr/>
          <p:nvPr/>
        </p:nvSpPr>
        <p:spPr>
          <a:xfrm>
            <a:off x="9116291" y="4048592"/>
            <a:ext cx="932669" cy="542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a:extLst>
              <a:ext uri="{FF2B5EF4-FFF2-40B4-BE49-F238E27FC236}">
                <a16:creationId xmlns:a16="http://schemas.microsoft.com/office/drawing/2014/main" id="{BA82AF56-AD98-D3A1-CE9B-88FD8D6F45F0}"/>
              </a:ext>
            </a:extLst>
          </p:cNvPr>
          <p:cNvSpPr/>
          <p:nvPr/>
        </p:nvSpPr>
        <p:spPr>
          <a:xfrm>
            <a:off x="10422384" y="3972826"/>
            <a:ext cx="352386" cy="542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Afbeelding met tekst&#10;&#10;Automatisch gegenereerde beschrijving">
            <a:extLst>
              <a:ext uri="{FF2B5EF4-FFF2-40B4-BE49-F238E27FC236}">
                <a16:creationId xmlns:a16="http://schemas.microsoft.com/office/drawing/2014/main" id="{28C99E5F-F683-D3A0-3B97-B780C818087E}"/>
              </a:ext>
            </a:extLst>
          </p:cNvPr>
          <p:cNvPicPr>
            <a:picLocks noChangeAspect="1"/>
          </p:cNvPicPr>
          <p:nvPr/>
        </p:nvPicPr>
        <p:blipFill>
          <a:blip r:embed="rId9"/>
          <a:stretch>
            <a:fillRect/>
          </a:stretch>
        </p:blipFill>
        <p:spPr>
          <a:xfrm>
            <a:off x="7434927" y="4064942"/>
            <a:ext cx="1810673" cy="542233"/>
          </a:xfrm>
          <a:prstGeom prst="rect">
            <a:avLst/>
          </a:prstGeom>
        </p:spPr>
      </p:pic>
      <p:sp>
        <p:nvSpPr>
          <p:cNvPr id="2" name="Tekstvak 1">
            <a:extLst>
              <a:ext uri="{FF2B5EF4-FFF2-40B4-BE49-F238E27FC236}">
                <a16:creationId xmlns:a16="http://schemas.microsoft.com/office/drawing/2014/main" id="{59F51EB0-8B1F-75B6-A740-ED666C3F6EA4}"/>
              </a:ext>
            </a:extLst>
          </p:cNvPr>
          <p:cNvSpPr txBox="1"/>
          <p:nvPr/>
        </p:nvSpPr>
        <p:spPr>
          <a:xfrm>
            <a:off x="1056443" y="5038888"/>
            <a:ext cx="3639844" cy="738664"/>
          </a:xfrm>
          <a:prstGeom prst="rect">
            <a:avLst/>
          </a:prstGeom>
          <a:noFill/>
        </p:spPr>
        <p:txBody>
          <a:bodyPr wrap="square" rtlCol="0">
            <a:spAutoFit/>
          </a:bodyPr>
          <a:lstStyle/>
          <a:p>
            <a:pPr algn="ctr"/>
            <a:r>
              <a:rPr lang="en-GB" sz="1400" i="1" dirty="0"/>
              <a:t>Fluxes are based on the plant function type (PFT) most dominant on a 1x1 degree grid cell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par>
                                <p:cTn id="13" presetID="10" presetClass="exit" presetSubtype="0" fill="hold" nodeType="withEffect">
                                  <p:stCondLst>
                                    <p:cond delay="0"/>
                                  </p:stCondLst>
                                  <p:childTnLst>
                                    <p:animEffect transition="out" filter="fade">
                                      <p:cBhvr>
                                        <p:cTn id="14" dur="1000"/>
                                        <p:tgtEl>
                                          <p:spTgt spid="279"/>
                                        </p:tgtEl>
                                      </p:cBhvr>
                                    </p:animEffect>
                                    <p:set>
                                      <p:cBhvr>
                                        <p:cTn id="15" dur="1" fill="hold">
                                          <p:stCondLst>
                                            <p:cond delay="1000"/>
                                          </p:stCondLst>
                                        </p:cTn>
                                        <p:tgtEl>
                                          <p:spTgt spid="27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par>
                                <p:cTn id="21" presetID="10" presetClass="exit" presetSubtype="0" fill="hold" grpId="0" nodeType="withEffect">
                                  <p:stCondLst>
                                    <p:cond delay="0"/>
                                  </p:stCondLst>
                                  <p:childTnLst>
                                    <p:animEffect transition="out" filter="fade">
                                      <p:cBhvr>
                                        <p:cTn id="22" dur="1000"/>
                                        <p:tgtEl>
                                          <p:spTgt spid="8"/>
                                        </p:tgtEl>
                                      </p:cBhvr>
                                    </p:animEffect>
                                    <p:set>
                                      <p:cBhvr>
                                        <p:cTn id="23" dur="1" fill="hold">
                                          <p:stCondLst>
                                            <p:cond delay="9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278"/>
                                        </p:tgtEl>
                                      </p:cBhvr>
                                    </p:animEffect>
                                    <p:set>
                                      <p:cBhvr>
                                        <p:cTn id="28" dur="1" fill="hold">
                                          <p:stCondLst>
                                            <p:cond delay="999"/>
                                          </p:stCondLst>
                                        </p:cTn>
                                        <p:tgtEl>
                                          <p:spTgt spid="27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1000"/>
                                        <p:tgtEl>
                                          <p:spTgt spid="9"/>
                                        </p:tgtEl>
                                      </p:cBhvr>
                                    </p:animEffect>
                                    <p:set>
                                      <p:cBhvr>
                                        <p:cTn id="40" dur="1" fill="hold">
                                          <p:stCondLst>
                                            <p:cond delay="9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95"/>
                                        </p:tgtEl>
                                      </p:cBhvr>
                                    </p:animEffect>
                                    <p:set>
                                      <p:cBhvr>
                                        <p:cTn id="45" dur="1" fill="hold">
                                          <p:stCondLst>
                                            <p:cond delay="999"/>
                                          </p:stCondLst>
                                        </p:cTn>
                                        <p:tgtEl>
                                          <p:spTgt spid="29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1000"/>
                                        <p:tgtEl>
                                          <p:spTgt spid="6"/>
                                        </p:tgtEl>
                                      </p:cBhvr>
                                    </p:animEffect>
                                    <p:set>
                                      <p:cBhvr>
                                        <p:cTn id="53" dur="1" fill="hold">
                                          <p:stCondLst>
                                            <p:cond delay="999"/>
                                          </p:stCondLst>
                                        </p:cTn>
                                        <p:tgtEl>
                                          <p:spTgt spid="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1000"/>
                                        <p:tgtEl>
                                          <p:spTgt spid="14"/>
                                        </p:tgtEl>
                                      </p:cBhvr>
                                    </p:animEffect>
                                    <p:set>
                                      <p:cBhvr>
                                        <p:cTn id="58" dur="1" fill="hold">
                                          <p:stCondLst>
                                            <p:cond delay="999"/>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1000"/>
                                        <p:tgtEl>
                                          <p:spTgt spid="7"/>
                                        </p:tgtEl>
                                      </p:cBhvr>
                                    </p:animEffect>
                                    <p:set>
                                      <p:cBhvr>
                                        <p:cTn id="63" dur="1" fill="hold">
                                          <p:stCondLst>
                                            <p:cond delay="999"/>
                                          </p:stCondLst>
                                        </p:cTn>
                                        <p:tgtEl>
                                          <p:spTgt spid="7"/>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childTnLst>
                                </p:cTn>
                              </p:par>
                              <p:par>
                                <p:cTn id="67" presetID="10" presetClass="exit" presetSubtype="0" fill="hold" nodeType="withEffect">
                                  <p:stCondLst>
                                    <p:cond delay="0"/>
                                  </p:stCondLst>
                                  <p:childTnLst>
                                    <p:animEffect transition="out" filter="fade">
                                      <p:cBhvr>
                                        <p:cTn id="68" dur="1000"/>
                                        <p:tgtEl>
                                          <p:spTgt spid="13"/>
                                        </p:tgtEl>
                                      </p:cBhvr>
                                    </p:animEffect>
                                    <p:set>
                                      <p:cBhvr>
                                        <p:cTn id="69"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2" name="Google Shape;322;p37">
            <a:extLst>
              <a:ext uri="{FF2B5EF4-FFF2-40B4-BE49-F238E27FC236}">
                <a16:creationId xmlns:a16="http://schemas.microsoft.com/office/drawing/2014/main" id="{FDA132FE-BF17-A0FD-D3AA-9D8B244D9407}"/>
              </a:ext>
            </a:extLst>
          </p:cNvPr>
          <p:cNvPicPr preferRelativeResize="0"/>
          <p:nvPr/>
        </p:nvPicPr>
        <p:blipFill>
          <a:blip r:embed="rId3">
            <a:alphaModFix/>
          </a:blip>
          <a:stretch>
            <a:fillRect/>
          </a:stretch>
        </p:blipFill>
        <p:spPr>
          <a:xfrm>
            <a:off x="2856682" y="1390495"/>
            <a:ext cx="4728036" cy="5195508"/>
          </a:xfrm>
          <a:prstGeom prst="rect">
            <a:avLst/>
          </a:prstGeom>
          <a:noFill/>
          <a:ln>
            <a:noFill/>
          </a:ln>
        </p:spPr>
      </p:pic>
      <p:pic>
        <p:nvPicPr>
          <p:cNvPr id="311" name="Google Shape;311;p36"/>
          <p:cNvPicPr preferRelativeResize="0">
            <a:picLocks noChangeAspect="1"/>
          </p:cNvPicPr>
          <p:nvPr/>
        </p:nvPicPr>
        <p:blipFill>
          <a:blip r:embed="rId4">
            <a:alphaModFix amt="34000"/>
          </a:blip>
          <a:srcRect/>
          <a:stretch/>
        </p:blipFill>
        <p:spPr>
          <a:xfrm>
            <a:off x="5106924" y="819585"/>
            <a:ext cx="3615205" cy="5195505"/>
          </a:xfrm>
          <a:prstGeom prst="rect">
            <a:avLst/>
          </a:prstGeom>
          <a:noFill/>
          <a:ln>
            <a:noFill/>
          </a:ln>
        </p:spPr>
      </p:pic>
      <p:pic>
        <p:nvPicPr>
          <p:cNvPr id="312" name="Google Shape;312;p36"/>
          <p:cNvPicPr preferRelativeResize="0">
            <a:picLocks noChangeAspect="1"/>
          </p:cNvPicPr>
          <p:nvPr/>
        </p:nvPicPr>
        <p:blipFill>
          <a:blip r:embed="rId4">
            <a:alphaModFix amt="67000"/>
          </a:blip>
          <a:srcRect/>
          <a:stretch/>
        </p:blipFill>
        <p:spPr>
          <a:xfrm>
            <a:off x="4536013" y="1110012"/>
            <a:ext cx="3615203" cy="5195502"/>
          </a:xfrm>
          <a:prstGeom prst="rect">
            <a:avLst/>
          </a:prstGeom>
          <a:noFill/>
          <a:ln>
            <a:noFill/>
          </a:ln>
        </p:spPr>
      </p:pic>
      <p:pic>
        <p:nvPicPr>
          <p:cNvPr id="313" name="Google Shape;313;p36"/>
          <p:cNvPicPr preferRelativeResize="0">
            <a:picLocks noChangeAspect="1"/>
          </p:cNvPicPr>
          <p:nvPr/>
        </p:nvPicPr>
        <p:blipFill>
          <a:blip r:embed="rId5">
            <a:alphaModFix/>
          </a:blip>
          <a:stretch>
            <a:fillRect/>
          </a:stretch>
        </p:blipFill>
        <p:spPr>
          <a:xfrm>
            <a:off x="3861280" y="1390500"/>
            <a:ext cx="3723438" cy="5195508"/>
          </a:xfrm>
          <a:prstGeom prst="rect">
            <a:avLst/>
          </a:prstGeom>
          <a:noFill/>
          <a:ln>
            <a:noFill/>
          </a:ln>
        </p:spPr>
      </p:pic>
      <p:sp>
        <p:nvSpPr>
          <p:cNvPr id="314" name="Google Shape;314;p36"/>
          <p:cNvSpPr txBox="1">
            <a:spLocks noGrp="1"/>
          </p:cNvSpPr>
          <p:nvPr>
            <p:ph type="title"/>
          </p:nvPr>
        </p:nvSpPr>
        <p:spPr>
          <a:xfrm>
            <a:off x="0" y="584200"/>
            <a:ext cx="12192000" cy="6390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Atmospheric inversion</a:t>
            </a:r>
            <a:endParaRPr dirty="0"/>
          </a:p>
        </p:txBody>
      </p:sp>
      <p:sp>
        <p:nvSpPr>
          <p:cNvPr id="315" name="Google Shape;315;p36"/>
          <p:cNvSpPr txBox="1">
            <a:spLocks noChangeAspect="1"/>
          </p:cNvSpPr>
          <p:nvPr/>
        </p:nvSpPr>
        <p:spPr>
          <a:xfrm rot="-1649808">
            <a:off x="3609458" y="3991518"/>
            <a:ext cx="137217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dirty="0">
                <a:latin typeface="Times New Roman"/>
                <a:ea typeface="Times New Roman"/>
                <a:cs typeface="Times New Roman"/>
                <a:sym typeface="Times New Roman"/>
              </a:rPr>
              <a:t>Time in weeks →</a:t>
            </a:r>
            <a:endParaRPr sz="1200" i="1" dirty="0">
              <a:latin typeface="Times New Roman"/>
              <a:ea typeface="Times New Roman"/>
              <a:cs typeface="Times New Roman"/>
              <a:sym typeface="Times New Roman"/>
            </a:endParaRPr>
          </a:p>
        </p:txBody>
      </p:sp>
      <p:sp>
        <p:nvSpPr>
          <p:cNvPr id="3" name="Rechthoek 2">
            <a:extLst>
              <a:ext uri="{FF2B5EF4-FFF2-40B4-BE49-F238E27FC236}">
                <a16:creationId xmlns:a16="http://schemas.microsoft.com/office/drawing/2014/main" id="{2B7F7140-9FB9-9A12-0541-5675F00A7337}"/>
              </a:ext>
            </a:extLst>
          </p:cNvPr>
          <p:cNvSpPr/>
          <p:nvPr/>
        </p:nvSpPr>
        <p:spPr>
          <a:xfrm>
            <a:off x="5126182" y="3934691"/>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E5BD9629-D4D4-AE46-70D5-2E4770417E67}"/>
              </a:ext>
            </a:extLst>
          </p:cNvPr>
          <p:cNvSpPr/>
          <p:nvPr/>
        </p:nvSpPr>
        <p:spPr>
          <a:xfrm rot="5400000">
            <a:off x="5852018" y="4097111"/>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F0478F03-41C6-73BE-17A1-068FA908200E}"/>
              </a:ext>
            </a:extLst>
          </p:cNvPr>
          <p:cNvSpPr/>
          <p:nvPr/>
        </p:nvSpPr>
        <p:spPr>
          <a:xfrm>
            <a:off x="6613236" y="3854763"/>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F92ECE36-5EE8-E139-E5AF-06D6CDEC5681}"/>
              </a:ext>
            </a:extLst>
          </p:cNvPr>
          <p:cNvSpPr/>
          <p:nvPr/>
        </p:nvSpPr>
        <p:spPr>
          <a:xfrm rot="5400000">
            <a:off x="5852018" y="4097112"/>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FF284B3D-3E08-91E2-15C2-99E3C7332200}"/>
              </a:ext>
            </a:extLst>
          </p:cNvPr>
          <p:cNvSpPr/>
          <p:nvPr/>
        </p:nvSpPr>
        <p:spPr>
          <a:xfrm>
            <a:off x="6613236" y="3854764"/>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oogle Shape;126;p19">
            <a:extLst>
              <a:ext uri="{FF2B5EF4-FFF2-40B4-BE49-F238E27FC236}">
                <a16:creationId xmlns:a16="http://schemas.microsoft.com/office/drawing/2014/main" id="{C464216E-B2B2-62FD-58FA-765F19290728}"/>
              </a:ext>
            </a:extLst>
          </p:cNvPr>
          <p:cNvSpPr txBox="1"/>
          <p:nvPr/>
        </p:nvSpPr>
        <p:spPr>
          <a:xfrm>
            <a:off x="7966920" y="5622056"/>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Flux models</a:t>
            </a:r>
            <a:endParaRPr sz="2400" baseline="30000" dirty="0">
              <a:solidFill>
                <a:srgbClr val="000000">
                  <a:alpha val="25000"/>
                </a:srgbClr>
              </a:solidFill>
            </a:endParaRPr>
          </a:p>
        </p:txBody>
      </p:sp>
      <p:sp>
        <p:nvSpPr>
          <p:cNvPr id="9" name="Google Shape;126;p19">
            <a:extLst>
              <a:ext uri="{FF2B5EF4-FFF2-40B4-BE49-F238E27FC236}">
                <a16:creationId xmlns:a16="http://schemas.microsoft.com/office/drawing/2014/main" id="{4A7583AB-DBD9-9B89-48EF-26F9E0A0A2F7}"/>
              </a:ext>
            </a:extLst>
          </p:cNvPr>
          <p:cNvSpPr txBox="1"/>
          <p:nvPr/>
        </p:nvSpPr>
        <p:spPr>
          <a:xfrm>
            <a:off x="7966920" y="4068778"/>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GCB</a:t>
            </a:r>
            <a:endParaRPr sz="2400" baseline="30000" dirty="0">
              <a:solidFill>
                <a:srgbClr val="000000">
                  <a:alpha val="25000"/>
                </a:srgbClr>
              </a:solidFill>
            </a:endParaRPr>
          </a:p>
        </p:txBody>
      </p:sp>
      <p:sp>
        <p:nvSpPr>
          <p:cNvPr id="10" name="Google Shape;126;p19">
            <a:extLst>
              <a:ext uri="{FF2B5EF4-FFF2-40B4-BE49-F238E27FC236}">
                <a16:creationId xmlns:a16="http://schemas.microsoft.com/office/drawing/2014/main" id="{ACF05A49-090A-E54E-BD81-23794AFA96F9}"/>
              </a:ext>
            </a:extLst>
          </p:cNvPr>
          <p:cNvSpPr txBox="1"/>
          <p:nvPr/>
        </p:nvSpPr>
        <p:spPr>
          <a:xfrm>
            <a:off x="7966920" y="1910666"/>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Atmospheric gain</a:t>
            </a:r>
            <a:endParaRPr sz="2400" baseline="30000" dirty="0">
              <a:solidFill>
                <a:srgbClr val="000000">
                  <a:alpha val="25000"/>
                </a:srgbClr>
              </a:solidFill>
            </a:endParaRPr>
          </a:p>
        </p:txBody>
      </p:sp>
      <p:sp>
        <p:nvSpPr>
          <p:cNvPr id="11" name="Google Shape;126;p19">
            <a:extLst>
              <a:ext uri="{FF2B5EF4-FFF2-40B4-BE49-F238E27FC236}">
                <a16:creationId xmlns:a16="http://schemas.microsoft.com/office/drawing/2014/main" id="{FEB46F07-0467-6E61-30CB-BFD8EF6E7351}"/>
              </a:ext>
            </a:extLst>
          </p:cNvPr>
          <p:cNvSpPr txBox="1"/>
          <p:nvPr/>
        </p:nvSpPr>
        <p:spPr>
          <a:xfrm>
            <a:off x="7966920" y="2680607"/>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Budget imbalance</a:t>
            </a:r>
            <a:endParaRPr sz="2400" baseline="30000" dirty="0">
              <a:solidFill>
                <a:srgbClr val="000000">
                  <a:alpha val="25000"/>
                </a:srgb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5"/>
                                        </p:tgtEl>
                                        <p:attrNameLst>
                                          <p:attrName>style.visibility</p:attrName>
                                        </p:attrNameLst>
                                      </p:cBhvr>
                                      <p:to>
                                        <p:strVal val="visible"/>
                                      </p:to>
                                    </p:set>
                                    <p:animEffect transition="in" filter="fade">
                                      <p:cBhvr>
                                        <p:cTn id="12" dur="1000"/>
                                        <p:tgtEl>
                                          <p:spTgt spid="315"/>
                                        </p:tgtEl>
                                      </p:cBhvr>
                                    </p:animEffect>
                                  </p:childTnLst>
                                </p:cTn>
                              </p:par>
                              <p:par>
                                <p:cTn id="13" presetID="10" presetClass="exit" presetSubtype="0" fill="hold" grpId="0" nodeType="withEffect">
                                  <p:stCondLst>
                                    <p:cond delay="0"/>
                                  </p:stCondLst>
                                  <p:childTnLst>
                                    <p:animEffect transition="out" filter="fade">
                                      <p:cBhvr>
                                        <p:cTn id="14" dur="1000"/>
                                        <p:tgtEl>
                                          <p:spTgt spid="10"/>
                                        </p:tgtEl>
                                      </p:cBhvr>
                                    </p:animEffect>
                                    <p:set>
                                      <p:cBhvr>
                                        <p:cTn id="15" dur="1" fill="hold">
                                          <p:stCondLst>
                                            <p:cond delay="999"/>
                                          </p:stCondLst>
                                        </p:cTn>
                                        <p:tgtEl>
                                          <p:spTgt spid="1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1000"/>
                                        <p:tgtEl>
                                          <p:spTgt spid="11"/>
                                        </p:tgtEl>
                                      </p:cBhvr>
                                    </p:animEffect>
                                    <p:set>
                                      <p:cBhvr>
                                        <p:cTn id="18" dur="1" fill="hold">
                                          <p:stCondLst>
                                            <p:cond delay="999"/>
                                          </p:stCondLst>
                                        </p:cTn>
                                        <p:tgtEl>
                                          <p:spTgt spid="11"/>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1000"/>
                                        <p:tgtEl>
                                          <p:spTgt spid="9"/>
                                        </p:tgtEl>
                                      </p:cBhvr>
                                    </p:animEffect>
                                    <p:set>
                                      <p:cBhvr>
                                        <p:cTn id="21" dur="1" fill="hold">
                                          <p:stCondLst>
                                            <p:cond delay="999"/>
                                          </p:stCondLst>
                                        </p:cTn>
                                        <p:tgtEl>
                                          <p:spTgt spid="9"/>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1000"/>
                                        <p:tgtEl>
                                          <p:spTgt spid="8"/>
                                        </p:tgtEl>
                                      </p:cBhvr>
                                    </p:animEffect>
                                    <p:set>
                                      <p:cBhvr>
                                        <p:cTn id="24" dur="1" fill="hold">
                                          <p:stCondLst>
                                            <p:cond delay="9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12"/>
                                        </p:tgtEl>
                                        <p:attrNameLst>
                                          <p:attrName>style.visibility</p:attrName>
                                        </p:attrNameLst>
                                      </p:cBhvr>
                                      <p:to>
                                        <p:strVal val="visible"/>
                                      </p:to>
                                    </p:set>
                                    <p:animEffect transition="in" filter="fade">
                                      <p:cBhvr>
                                        <p:cTn id="28" dur="2000"/>
                                        <p:tgtEl>
                                          <p:spTgt spid="312"/>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11"/>
                                        </p:tgtEl>
                                        <p:attrNameLst>
                                          <p:attrName>style.visibility</p:attrName>
                                        </p:attrNameLst>
                                      </p:cBhvr>
                                      <p:to>
                                        <p:strVal val="visible"/>
                                      </p:to>
                                    </p:set>
                                    <p:animEffect transition="in" filter="fade">
                                      <p:cBhvr>
                                        <p:cTn id="32" dur="2000"/>
                                        <p:tgtEl>
                                          <p:spTgt spid="3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xit" presetSubtype="0" fill="hold" nodeType="withEffect">
                                  <p:stCondLst>
                                    <p:cond delay="0"/>
                                  </p:stCondLst>
                                  <p:childTnLst>
                                    <p:animEffect transition="out" filter="fade">
                                      <p:cBhvr>
                                        <p:cTn id="39" dur="1000"/>
                                        <p:tgtEl>
                                          <p:spTgt spid="313"/>
                                        </p:tgtEl>
                                      </p:cBhvr>
                                    </p:animEffect>
                                    <p:set>
                                      <p:cBhvr>
                                        <p:cTn id="40" dur="1" fill="hold">
                                          <p:stCondLst>
                                            <p:cond delay="999"/>
                                          </p:stCondLst>
                                        </p:cTn>
                                        <p:tgtEl>
                                          <p:spTgt spid="31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312"/>
                                        </p:tgtEl>
                                      </p:cBhvr>
                                    </p:animEffect>
                                    <p:set>
                                      <p:cBhvr>
                                        <p:cTn id="43" dur="1" fill="hold">
                                          <p:stCondLst>
                                            <p:cond delay="999"/>
                                          </p:stCondLst>
                                        </p:cTn>
                                        <p:tgtEl>
                                          <p:spTgt spid="31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311"/>
                                        </p:tgtEl>
                                      </p:cBhvr>
                                    </p:animEffect>
                                    <p:set>
                                      <p:cBhvr>
                                        <p:cTn id="46" dur="1" fill="hold">
                                          <p:stCondLst>
                                            <p:cond delay="999"/>
                                          </p:stCondLst>
                                        </p:cTn>
                                        <p:tgtEl>
                                          <p:spTgt spid="311"/>
                                        </p:tgtEl>
                                        <p:attrNameLst>
                                          <p:attrName>style.visibility</p:attrName>
                                        </p:attrNameLst>
                                      </p:cBhvr>
                                      <p:to>
                                        <p:strVal val="hidden"/>
                                      </p:to>
                                    </p:set>
                                  </p:childTnLst>
                                </p:cTn>
                              </p:par>
                            </p:childTnLst>
                          </p:cTn>
                        </p:par>
                        <p:par>
                          <p:cTn id="47" fill="hold">
                            <p:stCondLst>
                              <p:cond delay="1000"/>
                            </p:stCondLst>
                            <p:childTnLst>
                              <p:par>
                                <p:cTn id="48" presetID="10" presetClass="entr" presetSubtype="0" fill="hold" grpId="1"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8" grpId="0"/>
      <p:bldP spid="8" grpId="1"/>
      <p:bldP spid="9" grpId="0"/>
      <p:bldP spid="9" grpId="1"/>
      <p:bldP spid="10" grpId="0"/>
      <p:bldP spid="10"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1028" name="Picture 4">
            <a:extLst>
              <a:ext uri="{FF2B5EF4-FFF2-40B4-BE49-F238E27FC236}">
                <a16:creationId xmlns:a16="http://schemas.microsoft.com/office/drawing/2014/main" id="{52D299BE-E125-B7A9-B62C-FEB0E803DAA5}"/>
              </a:ext>
            </a:extLst>
          </p:cNvPr>
          <p:cNvPicPr>
            <a:picLocks noChangeAspect="1" noChangeArrowheads="1"/>
          </p:cNvPicPr>
          <p:nvPr/>
        </p:nvPicPr>
        <p:blipFill>
          <a:blip r:embed="rId3"/>
          <a:srcRect/>
          <a:stretch/>
        </p:blipFill>
        <p:spPr bwMode="auto">
          <a:xfrm>
            <a:off x="3822189" y="1393772"/>
            <a:ext cx="3762012" cy="5689358"/>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322;p37">
            <a:extLst>
              <a:ext uri="{FF2B5EF4-FFF2-40B4-BE49-F238E27FC236}">
                <a16:creationId xmlns:a16="http://schemas.microsoft.com/office/drawing/2014/main" id="{C30A08DD-D39D-3D0F-98FE-518F737DF62D}"/>
              </a:ext>
            </a:extLst>
          </p:cNvPr>
          <p:cNvPicPr preferRelativeResize="0"/>
          <p:nvPr/>
        </p:nvPicPr>
        <p:blipFill>
          <a:blip r:embed="rId4"/>
          <a:srcRect/>
          <a:stretch/>
        </p:blipFill>
        <p:spPr>
          <a:xfrm>
            <a:off x="2128434" y="1393772"/>
            <a:ext cx="5455770" cy="5192231"/>
          </a:xfrm>
          <a:prstGeom prst="rect">
            <a:avLst/>
          </a:prstGeom>
          <a:noFill/>
          <a:ln>
            <a:noFill/>
          </a:ln>
        </p:spPr>
      </p:pic>
      <p:pic>
        <p:nvPicPr>
          <p:cNvPr id="1032" name="Picture 8">
            <a:extLst>
              <a:ext uri="{FF2B5EF4-FFF2-40B4-BE49-F238E27FC236}">
                <a16:creationId xmlns:a16="http://schemas.microsoft.com/office/drawing/2014/main" id="{BFF4EEA2-4C53-F3A8-64BE-5FF2FA921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434" y="877454"/>
            <a:ext cx="5455770" cy="57106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9299E43-A0F8-D368-151D-53A22D93448C}"/>
              </a:ext>
            </a:extLst>
          </p:cNvPr>
          <p:cNvPicPr>
            <a:picLocks noChangeArrowheads="1"/>
          </p:cNvPicPr>
          <p:nvPr/>
        </p:nvPicPr>
        <p:blipFill>
          <a:blip r:embed="rId6"/>
          <a:srcRect/>
          <a:stretch/>
        </p:blipFill>
        <p:spPr bwMode="auto">
          <a:xfrm>
            <a:off x="2125323" y="880849"/>
            <a:ext cx="5461200" cy="5713200"/>
          </a:xfrm>
          <a:prstGeom prst="rect">
            <a:avLst/>
          </a:prstGeom>
          <a:noFill/>
          <a:extLst>
            <a:ext uri="{909E8E84-426E-40DD-AFC4-6F175D3DCCD1}">
              <a14:hiddenFill xmlns:a14="http://schemas.microsoft.com/office/drawing/2010/main">
                <a:solidFill>
                  <a:srgbClr val="FFFFFF"/>
                </a:solidFill>
              </a14:hiddenFill>
            </a:ext>
          </a:extLst>
        </p:spPr>
      </p:pic>
      <p:pic>
        <p:nvPicPr>
          <p:cNvPr id="27" name="Afbeelding 26">
            <a:extLst>
              <a:ext uri="{FF2B5EF4-FFF2-40B4-BE49-F238E27FC236}">
                <a16:creationId xmlns:a16="http://schemas.microsoft.com/office/drawing/2014/main" id="{AD5A6057-F347-8D4B-49B2-05BE77ADCFC0}"/>
              </a:ext>
            </a:extLst>
          </p:cNvPr>
          <p:cNvPicPr>
            <a:picLocks noChangeAspect="1"/>
          </p:cNvPicPr>
          <p:nvPr/>
        </p:nvPicPr>
        <p:blipFill>
          <a:blip r:embed="rId7"/>
          <a:stretch>
            <a:fillRect/>
          </a:stretch>
        </p:blipFill>
        <p:spPr>
          <a:xfrm>
            <a:off x="2123414" y="878164"/>
            <a:ext cx="5460785" cy="5712796"/>
          </a:xfrm>
          <a:prstGeom prst="rect">
            <a:avLst/>
          </a:prstGeom>
        </p:spPr>
      </p:pic>
      <p:pic>
        <p:nvPicPr>
          <p:cNvPr id="29" name="Afbeelding 28">
            <a:extLst>
              <a:ext uri="{FF2B5EF4-FFF2-40B4-BE49-F238E27FC236}">
                <a16:creationId xmlns:a16="http://schemas.microsoft.com/office/drawing/2014/main" id="{009BDE5D-4F40-7125-3740-881AE31667C4}"/>
              </a:ext>
            </a:extLst>
          </p:cNvPr>
          <p:cNvPicPr>
            <a:picLocks/>
          </p:cNvPicPr>
          <p:nvPr/>
        </p:nvPicPr>
        <p:blipFill>
          <a:blip r:embed="rId8"/>
          <a:stretch>
            <a:fillRect/>
          </a:stretch>
        </p:blipFill>
        <p:spPr>
          <a:xfrm>
            <a:off x="2131874" y="878930"/>
            <a:ext cx="5461200" cy="5713200"/>
          </a:xfrm>
          <a:prstGeom prst="rect">
            <a:avLst/>
          </a:prstGeom>
        </p:spPr>
      </p:pic>
      <p:sp>
        <p:nvSpPr>
          <p:cNvPr id="6" name="Rechthoek 5">
            <a:extLst>
              <a:ext uri="{FF2B5EF4-FFF2-40B4-BE49-F238E27FC236}">
                <a16:creationId xmlns:a16="http://schemas.microsoft.com/office/drawing/2014/main" id="{0E43797F-154D-991F-A74D-E4E8845F0D9F}"/>
              </a:ext>
            </a:extLst>
          </p:cNvPr>
          <p:cNvSpPr/>
          <p:nvPr/>
        </p:nvSpPr>
        <p:spPr>
          <a:xfrm>
            <a:off x="4686673" y="1216058"/>
            <a:ext cx="2897688" cy="1629198"/>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A1E56112-02D3-D612-7D7F-03F6D22751FE}"/>
              </a:ext>
            </a:extLst>
          </p:cNvPr>
          <p:cNvSpPr/>
          <p:nvPr/>
        </p:nvSpPr>
        <p:spPr>
          <a:xfrm>
            <a:off x="1621833" y="3497802"/>
            <a:ext cx="7199790" cy="3360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EABD108C-7C38-6CA1-FB1F-7BBC874AAF4C}"/>
              </a:ext>
            </a:extLst>
          </p:cNvPr>
          <p:cNvPicPr>
            <a:picLocks noChangeAspect="1"/>
          </p:cNvPicPr>
          <p:nvPr/>
        </p:nvPicPr>
        <p:blipFill>
          <a:blip r:embed="rId9"/>
          <a:srcRect/>
          <a:stretch/>
        </p:blipFill>
        <p:spPr>
          <a:xfrm>
            <a:off x="2134800" y="3089707"/>
            <a:ext cx="5450400" cy="3479664"/>
          </a:xfrm>
          <a:prstGeom prst="rect">
            <a:avLst/>
          </a:prstGeom>
        </p:spPr>
      </p:pic>
      <p:sp>
        <p:nvSpPr>
          <p:cNvPr id="11" name="Google Shape;321;p37">
            <a:extLst>
              <a:ext uri="{FF2B5EF4-FFF2-40B4-BE49-F238E27FC236}">
                <a16:creationId xmlns:a16="http://schemas.microsoft.com/office/drawing/2014/main" id="{5557D0F5-E9A4-CDFA-DD12-8312518CF75B}"/>
              </a:ext>
            </a:extLst>
          </p:cNvPr>
          <p:cNvSpPr txBox="1">
            <a:spLocks/>
          </p:cNvSpPr>
          <p:nvPr/>
        </p:nvSpPr>
        <p:spPr>
          <a:xfrm>
            <a:off x="4200" y="603276"/>
            <a:ext cx="12187800" cy="640800"/>
          </a:xfrm>
          <a:prstGeom prst="rect">
            <a:avLst/>
          </a:prstGeom>
          <a:noFill/>
          <a:ln>
            <a:noFill/>
          </a:ln>
        </p:spPr>
        <p:txBody>
          <a:bodyPr spcFirstLastPara="1" wrap="square" lIns="982800" tIns="46800" rIns="270000" bIns="46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9pPr>
          </a:lstStyle>
          <a:p>
            <a:r>
              <a:rPr lang="en-GB" dirty="0"/>
              <a:t>Ensemble Kalman filter (EKF)</a:t>
            </a:r>
          </a:p>
        </p:txBody>
      </p:sp>
      <p:sp>
        <p:nvSpPr>
          <p:cNvPr id="321" name="Google Shape;321;p37"/>
          <p:cNvSpPr txBox="1">
            <a:spLocks noGrp="1"/>
          </p:cNvSpPr>
          <p:nvPr>
            <p:ph type="title"/>
          </p:nvPr>
        </p:nvSpPr>
        <p:spPr>
          <a:xfrm>
            <a:off x="-24" y="584200"/>
            <a:ext cx="12187800" cy="6408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Atmospheric inversion</a:t>
            </a:r>
            <a:endParaRPr dirty="0"/>
          </a:p>
        </p:txBody>
      </p:sp>
      <p:sp>
        <p:nvSpPr>
          <p:cNvPr id="9" name="Google Shape;315;p36">
            <a:extLst>
              <a:ext uri="{FF2B5EF4-FFF2-40B4-BE49-F238E27FC236}">
                <a16:creationId xmlns:a16="http://schemas.microsoft.com/office/drawing/2014/main" id="{B5DE89BA-2131-8600-6A10-4229A131ED5D}"/>
              </a:ext>
            </a:extLst>
          </p:cNvPr>
          <p:cNvSpPr txBox="1">
            <a:spLocks noChangeAspect="1"/>
          </p:cNvSpPr>
          <p:nvPr/>
        </p:nvSpPr>
        <p:spPr>
          <a:xfrm rot="19950192">
            <a:off x="3609458" y="3991518"/>
            <a:ext cx="137217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dirty="0">
                <a:latin typeface="Times New Roman"/>
                <a:ea typeface="Times New Roman"/>
                <a:cs typeface="Times New Roman"/>
                <a:sym typeface="Times New Roman"/>
              </a:rPr>
              <a:t>Time in weeks →</a:t>
            </a:r>
            <a:endParaRPr sz="1200" i="1" dirty="0">
              <a:latin typeface="Times New Roman"/>
              <a:ea typeface="Times New Roman"/>
              <a:cs typeface="Times New Roman"/>
              <a:sym typeface="Times New Roman"/>
            </a:endParaRPr>
          </a:p>
        </p:txBody>
      </p:sp>
      <p:sp>
        <p:nvSpPr>
          <p:cNvPr id="12" name="Rechthoek 11">
            <a:extLst>
              <a:ext uri="{FF2B5EF4-FFF2-40B4-BE49-F238E27FC236}">
                <a16:creationId xmlns:a16="http://schemas.microsoft.com/office/drawing/2014/main" id="{D64BE2F8-CC83-966C-605C-03577DC350AE}"/>
              </a:ext>
            </a:extLst>
          </p:cNvPr>
          <p:cNvSpPr/>
          <p:nvPr/>
        </p:nvSpPr>
        <p:spPr>
          <a:xfrm>
            <a:off x="2501896" y="3423615"/>
            <a:ext cx="2318327" cy="11391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5592592B-C700-8ECC-F519-A621120563E0}"/>
              </a:ext>
            </a:extLst>
          </p:cNvPr>
          <p:cNvSpPr txBox="1"/>
          <p:nvPr/>
        </p:nvSpPr>
        <p:spPr>
          <a:xfrm>
            <a:off x="200368" y="3736182"/>
            <a:ext cx="1974836" cy="523220"/>
          </a:xfrm>
          <a:prstGeom prst="rect">
            <a:avLst/>
          </a:prstGeom>
          <a:noFill/>
        </p:spPr>
        <p:txBody>
          <a:bodyPr wrap="square" rtlCol="0">
            <a:spAutoFit/>
          </a:bodyPr>
          <a:lstStyle/>
          <a:p>
            <a:r>
              <a:rPr lang="en-US" i="1" u="sng" dirty="0"/>
              <a:t>A</a:t>
            </a:r>
            <a:r>
              <a:rPr lang="en-US" i="1" dirty="0"/>
              <a:t>nalyzed</a:t>
            </a:r>
            <a:r>
              <a:rPr lang="nl-NL" i="1" dirty="0"/>
              <a:t> statevector</a:t>
            </a:r>
          </a:p>
          <a:p>
            <a:r>
              <a:rPr lang="nl-NL" i="1" dirty="0"/>
              <a:t>“posterior”</a:t>
            </a:r>
          </a:p>
        </p:txBody>
      </p:sp>
      <p:cxnSp>
        <p:nvCxnSpPr>
          <p:cNvPr id="15" name="Rechte verbindingslijn met pijl 14">
            <a:extLst>
              <a:ext uri="{FF2B5EF4-FFF2-40B4-BE49-F238E27FC236}">
                <a16:creationId xmlns:a16="http://schemas.microsoft.com/office/drawing/2014/main" id="{7872D963-C83B-185C-FB85-DABE77908833}"/>
              </a:ext>
            </a:extLst>
          </p:cNvPr>
          <p:cNvCxnSpPr>
            <a:cxnSpLocks/>
          </p:cNvCxnSpPr>
          <p:nvPr/>
        </p:nvCxnSpPr>
        <p:spPr>
          <a:xfrm>
            <a:off x="2027422" y="3916218"/>
            <a:ext cx="3278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hthoek 15">
            <a:extLst>
              <a:ext uri="{FF2B5EF4-FFF2-40B4-BE49-F238E27FC236}">
                <a16:creationId xmlns:a16="http://schemas.microsoft.com/office/drawing/2014/main" id="{7D78636E-C5EE-D292-83BA-AED47D2C713E}"/>
              </a:ext>
            </a:extLst>
          </p:cNvPr>
          <p:cNvSpPr/>
          <p:nvPr/>
        </p:nvSpPr>
        <p:spPr>
          <a:xfrm>
            <a:off x="3084944" y="2613891"/>
            <a:ext cx="997529" cy="4471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6E98BFEA-936D-6CBE-5EA0-E81796362157}"/>
              </a:ext>
            </a:extLst>
          </p:cNvPr>
          <p:cNvSpPr txBox="1"/>
          <p:nvPr/>
        </p:nvSpPr>
        <p:spPr>
          <a:xfrm>
            <a:off x="199789" y="2683571"/>
            <a:ext cx="2155484" cy="523220"/>
          </a:xfrm>
          <a:prstGeom prst="rect">
            <a:avLst/>
          </a:prstGeom>
          <a:noFill/>
        </p:spPr>
        <p:txBody>
          <a:bodyPr wrap="square" rtlCol="0">
            <a:spAutoFit/>
          </a:bodyPr>
          <a:lstStyle/>
          <a:p>
            <a:r>
              <a:rPr lang="en-US" i="1" u="sng" dirty="0"/>
              <a:t>B</a:t>
            </a:r>
            <a:r>
              <a:rPr lang="en-US" i="1" dirty="0"/>
              <a:t>ackground</a:t>
            </a:r>
            <a:r>
              <a:rPr lang="nl-NL" i="1" dirty="0"/>
              <a:t> statevector</a:t>
            </a:r>
          </a:p>
          <a:p>
            <a:r>
              <a:rPr lang="nl-NL" i="1" dirty="0"/>
              <a:t>“prior”</a:t>
            </a:r>
          </a:p>
        </p:txBody>
      </p:sp>
      <p:cxnSp>
        <p:nvCxnSpPr>
          <p:cNvPr id="18" name="Rechte verbindingslijn met pijl 17">
            <a:extLst>
              <a:ext uri="{FF2B5EF4-FFF2-40B4-BE49-F238E27FC236}">
                <a16:creationId xmlns:a16="http://schemas.microsoft.com/office/drawing/2014/main" id="{E3FC430D-5DF2-1C30-F3A7-1E57CE948057}"/>
              </a:ext>
            </a:extLst>
          </p:cNvPr>
          <p:cNvCxnSpPr>
            <a:cxnSpLocks/>
          </p:cNvCxnSpPr>
          <p:nvPr/>
        </p:nvCxnSpPr>
        <p:spPr>
          <a:xfrm>
            <a:off x="2300894" y="2867278"/>
            <a:ext cx="7641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Google Shape;332;p38">
            <a:extLst>
              <a:ext uri="{FF2B5EF4-FFF2-40B4-BE49-F238E27FC236}">
                <a16:creationId xmlns:a16="http://schemas.microsoft.com/office/drawing/2014/main" id="{4F23D240-BBEE-C97D-90C4-FE678D2D30A3}"/>
              </a:ext>
            </a:extLst>
          </p:cNvPr>
          <p:cNvPicPr preferRelativeResize="0"/>
          <p:nvPr/>
        </p:nvPicPr>
        <p:blipFill>
          <a:blip r:embed="rId10">
            <a:alphaModFix/>
          </a:blip>
          <a:stretch>
            <a:fillRect/>
          </a:stretch>
        </p:blipFill>
        <p:spPr>
          <a:xfrm>
            <a:off x="290821" y="2085397"/>
            <a:ext cx="3473201" cy="400754"/>
          </a:xfrm>
          <a:prstGeom prst="rect">
            <a:avLst/>
          </a:prstGeom>
          <a:noFill/>
          <a:ln>
            <a:noFill/>
          </a:ln>
        </p:spPr>
      </p:pic>
      <p:sp>
        <p:nvSpPr>
          <p:cNvPr id="2" name="Rechthoek 1">
            <a:extLst>
              <a:ext uri="{FF2B5EF4-FFF2-40B4-BE49-F238E27FC236}">
                <a16:creationId xmlns:a16="http://schemas.microsoft.com/office/drawing/2014/main" id="{0BC25A8C-30A0-B298-E1FC-10CC6D3AAD4B}"/>
              </a:ext>
            </a:extLst>
          </p:cNvPr>
          <p:cNvSpPr/>
          <p:nvPr/>
        </p:nvSpPr>
        <p:spPr>
          <a:xfrm>
            <a:off x="5126182" y="3934691"/>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0AF08491-120E-2D98-F723-697BB2532225}"/>
              </a:ext>
            </a:extLst>
          </p:cNvPr>
          <p:cNvSpPr/>
          <p:nvPr/>
        </p:nvSpPr>
        <p:spPr>
          <a:xfrm rot="5400000">
            <a:off x="5852018" y="4097112"/>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DC45E0D5-1D58-7410-13FA-AE85914CB1E5}"/>
              </a:ext>
            </a:extLst>
          </p:cNvPr>
          <p:cNvSpPr/>
          <p:nvPr/>
        </p:nvSpPr>
        <p:spPr>
          <a:xfrm>
            <a:off x="6613236" y="3854764"/>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1392CCA9-C7C2-ADEC-4816-74EA217958D4}"/>
              </a:ext>
            </a:extLst>
          </p:cNvPr>
          <p:cNvSpPr/>
          <p:nvPr/>
        </p:nvSpPr>
        <p:spPr>
          <a:xfrm>
            <a:off x="3253785" y="4791884"/>
            <a:ext cx="5929460" cy="2073964"/>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1E25C551-29FF-2948-5320-AD747462DE03}"/>
              </a:ext>
            </a:extLst>
          </p:cNvPr>
          <p:cNvSpPr/>
          <p:nvPr/>
        </p:nvSpPr>
        <p:spPr>
          <a:xfrm rot="5400000">
            <a:off x="5852018" y="4097113"/>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Rechthoek 19">
            <a:extLst>
              <a:ext uri="{FF2B5EF4-FFF2-40B4-BE49-F238E27FC236}">
                <a16:creationId xmlns:a16="http://schemas.microsoft.com/office/drawing/2014/main" id="{A17CE355-56DD-78F5-5FA5-EBAA963D0476}"/>
              </a:ext>
            </a:extLst>
          </p:cNvPr>
          <p:cNvSpPr/>
          <p:nvPr/>
        </p:nvSpPr>
        <p:spPr>
          <a:xfrm>
            <a:off x="6613236" y="3854765"/>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Google Shape;126;p19">
            <a:extLst>
              <a:ext uri="{FF2B5EF4-FFF2-40B4-BE49-F238E27FC236}">
                <a16:creationId xmlns:a16="http://schemas.microsoft.com/office/drawing/2014/main" id="{14C39DA0-309E-F02E-96DF-841AD41CE598}"/>
              </a:ext>
            </a:extLst>
          </p:cNvPr>
          <p:cNvSpPr txBox="1"/>
          <p:nvPr/>
        </p:nvSpPr>
        <p:spPr>
          <a:xfrm>
            <a:off x="7820200" y="4153892"/>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GCB</a:t>
            </a:r>
            <a:endParaRPr sz="2400" baseline="30000" dirty="0">
              <a:solidFill>
                <a:srgbClr val="000000">
                  <a:alpha val="25000"/>
                </a:srgbClr>
              </a:solidFill>
            </a:endParaRPr>
          </a:p>
        </p:txBody>
      </p:sp>
      <p:sp>
        <p:nvSpPr>
          <p:cNvPr id="21" name="Google Shape;126;p19">
            <a:extLst>
              <a:ext uri="{FF2B5EF4-FFF2-40B4-BE49-F238E27FC236}">
                <a16:creationId xmlns:a16="http://schemas.microsoft.com/office/drawing/2014/main" id="{32A72516-3478-E175-DEDC-716875332F1E}"/>
              </a:ext>
            </a:extLst>
          </p:cNvPr>
          <p:cNvSpPr txBox="1"/>
          <p:nvPr/>
        </p:nvSpPr>
        <p:spPr>
          <a:xfrm>
            <a:off x="7820200" y="276572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Budget imbalance</a:t>
            </a:r>
            <a:endParaRPr sz="2400" baseline="30000" dirty="0">
              <a:solidFill>
                <a:srgbClr val="000000">
                  <a:alpha val="25000"/>
                </a:srgbClr>
              </a:solidFill>
            </a:endParaRPr>
          </a:p>
        </p:txBody>
      </p:sp>
      <p:sp>
        <p:nvSpPr>
          <p:cNvPr id="22" name="Rechthoek 21">
            <a:extLst>
              <a:ext uri="{FF2B5EF4-FFF2-40B4-BE49-F238E27FC236}">
                <a16:creationId xmlns:a16="http://schemas.microsoft.com/office/drawing/2014/main" id="{218AA3C8-C07C-735D-1AE9-96D552FF7F21}"/>
              </a:ext>
            </a:extLst>
          </p:cNvPr>
          <p:cNvSpPr/>
          <p:nvPr/>
        </p:nvSpPr>
        <p:spPr>
          <a:xfrm>
            <a:off x="5769862" y="2289559"/>
            <a:ext cx="1259011" cy="3940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1000"/>
                                        <p:tgtEl>
                                          <p:spTgt spid="102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par>
                                <p:cTn id="15" presetID="10" presetClass="exit" presetSubtype="0" fill="hold" grpId="0" nodeType="withEffect">
                                  <p:stCondLst>
                                    <p:cond delay="0"/>
                                  </p:stCondLst>
                                  <p:childTnLst>
                                    <p:animEffect transition="out" filter="fade">
                                      <p:cBhvr>
                                        <p:cTn id="16" dur="1000"/>
                                        <p:tgtEl>
                                          <p:spTgt spid="321"/>
                                        </p:tgtEl>
                                      </p:cBhvr>
                                    </p:animEffect>
                                    <p:set>
                                      <p:cBhvr>
                                        <p:cTn id="17" dur="1" fill="hold">
                                          <p:stCondLst>
                                            <p:cond delay="999"/>
                                          </p:stCondLst>
                                        </p:cTn>
                                        <p:tgtEl>
                                          <p:spTgt spid="3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66667E-6 4.44444E-6 L 1.66667E-6 -0.07385 " pathEditMode="relative" rAng="0" ptsTypes="AA">
                                      <p:cBhvr>
                                        <p:cTn id="21" dur="2000" fill="hold"/>
                                        <p:tgtEl>
                                          <p:spTgt spid="1028"/>
                                        </p:tgtEl>
                                        <p:attrNameLst>
                                          <p:attrName>ppt_x</p:attrName>
                                          <p:attrName>ppt_y</p:attrName>
                                        </p:attrNameLst>
                                      </p:cBhvr>
                                      <p:rCtr x="0" y="-3704"/>
                                    </p:animMotion>
                                  </p:childTnLst>
                                </p:cTn>
                              </p:par>
                              <p:par>
                                <p:cTn id="22" presetID="42" presetClass="path" presetSubtype="0" accel="50000" decel="50000" fill="hold" grpId="0" nodeType="withEffect">
                                  <p:stCondLst>
                                    <p:cond delay="0"/>
                                  </p:stCondLst>
                                  <p:childTnLst>
                                    <p:animMotion origin="layout" path="M 4.79167E-6 -4.81481E-6 L 4.79167E-6 -0.06296 " pathEditMode="relative" rAng="0" ptsTypes="AA">
                                      <p:cBhvr>
                                        <p:cTn id="23" dur="2000" fill="hold"/>
                                        <p:tgtEl>
                                          <p:spTgt spid="6"/>
                                        </p:tgtEl>
                                        <p:attrNameLst>
                                          <p:attrName>ppt_x</p:attrName>
                                          <p:attrName>ppt_y</p:attrName>
                                        </p:attrNameLst>
                                      </p:cBhvr>
                                      <p:rCtr x="0" y="-3148"/>
                                    </p:animMotion>
                                  </p:childTnLst>
                                </p:cTn>
                              </p:par>
                              <p:par>
                                <p:cTn id="24" presetID="42" presetClass="path" presetSubtype="0" accel="50000" decel="50000" fill="hold" grpId="0" nodeType="withEffect">
                                  <p:stCondLst>
                                    <p:cond delay="0"/>
                                  </p:stCondLst>
                                  <p:childTnLst>
                                    <p:animMotion origin="layout" path="M -3.95833E-6 1.48148E-6 L -3.95833E-6 -0.08102 " pathEditMode="relative" rAng="0" ptsTypes="AA">
                                      <p:cBhvr>
                                        <p:cTn id="25" dur="2000" fill="hold"/>
                                        <p:tgtEl>
                                          <p:spTgt spid="21"/>
                                        </p:tgtEl>
                                        <p:attrNameLst>
                                          <p:attrName>ppt_x</p:attrName>
                                          <p:attrName>ppt_y</p:attrName>
                                        </p:attrNameLst>
                                      </p:cBhvr>
                                      <p:rCtr x="0" y="-4051"/>
                                    </p:animMotion>
                                  </p:childTnLst>
                                </p:cTn>
                              </p:par>
                              <p:par>
                                <p:cTn id="26" presetID="10" presetClass="exit" presetSubtype="0" fill="hold" grpId="1" nodeType="withEffect">
                                  <p:stCondLst>
                                    <p:cond delay="0"/>
                                  </p:stCondLst>
                                  <p:childTnLst>
                                    <p:animEffect transition="out" filter="fade">
                                      <p:cBhvr>
                                        <p:cTn id="27" dur="1000"/>
                                        <p:tgtEl>
                                          <p:spTgt spid="11"/>
                                        </p:tgtEl>
                                      </p:cBhvr>
                                    </p:animEffect>
                                    <p:set>
                                      <p:cBhvr>
                                        <p:cTn id="28" dur="1" fill="hold">
                                          <p:stCondLst>
                                            <p:cond delay="999"/>
                                          </p:stCondLst>
                                        </p:cTn>
                                        <p:tgtEl>
                                          <p:spTgt spid="11"/>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1000"/>
                                        <p:tgtEl>
                                          <p:spTgt spid="1032"/>
                                        </p:tgtEl>
                                      </p:cBhvr>
                                    </p:animEffect>
                                  </p:childTnLst>
                                </p:cTn>
                              </p:par>
                              <p:par>
                                <p:cTn id="33" presetID="10" presetClass="exit" presetSubtype="0" fill="hold" nodeType="withEffect">
                                  <p:stCondLst>
                                    <p:cond delay="0"/>
                                  </p:stCondLst>
                                  <p:childTnLst>
                                    <p:animEffect transition="out" filter="fade">
                                      <p:cBhvr>
                                        <p:cTn id="34" dur="1000"/>
                                        <p:tgtEl>
                                          <p:spTgt spid="1028"/>
                                        </p:tgtEl>
                                      </p:cBhvr>
                                    </p:animEffect>
                                    <p:set>
                                      <p:cBhvr>
                                        <p:cTn id="35" dur="1" fill="hold">
                                          <p:stCondLst>
                                            <p:cond delay="999"/>
                                          </p:stCondLst>
                                        </p:cTn>
                                        <p:tgtEl>
                                          <p:spTgt spid="1028"/>
                                        </p:tgtEl>
                                        <p:attrNameLst>
                                          <p:attrName>style.visibility</p:attrName>
                                        </p:attrNameLst>
                                      </p:cBhvr>
                                      <p:to>
                                        <p:strVal val="hidden"/>
                                      </p:to>
                                    </p:set>
                                  </p:childTnLst>
                                </p:cTn>
                              </p:par>
                            </p:childTnLst>
                          </p:cTn>
                        </p:par>
                        <p:par>
                          <p:cTn id="36" fill="hold">
                            <p:stCondLst>
                              <p:cond delay="3000"/>
                            </p:stCondLst>
                            <p:childTnLst>
                              <p:par>
                                <p:cTn id="37" presetID="10" presetClass="exit" presetSubtype="0" fill="hold" nodeType="afterEffect">
                                  <p:stCondLst>
                                    <p:cond delay="0"/>
                                  </p:stCondLst>
                                  <p:childTnLst>
                                    <p:animEffect transition="out" filter="fade">
                                      <p:cBhvr>
                                        <p:cTn id="38" dur="1000"/>
                                        <p:tgtEl>
                                          <p:spTgt spid="7"/>
                                        </p:tgtEl>
                                      </p:cBhvr>
                                    </p:animEffect>
                                    <p:set>
                                      <p:cBhvr>
                                        <p:cTn id="39" dur="1" fill="hold">
                                          <p:stCondLst>
                                            <p:cond delay="999"/>
                                          </p:stCondLst>
                                        </p:cTn>
                                        <p:tgtEl>
                                          <p:spTgt spid="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1000"/>
                                        <p:tgtEl>
                                          <p:spTgt spid="10"/>
                                        </p:tgtEl>
                                      </p:cBhvr>
                                    </p:animEffect>
                                    <p:set>
                                      <p:cBhvr>
                                        <p:cTn id="42" dur="1" fill="hold">
                                          <p:stCondLst>
                                            <p:cond delay="9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childTnLst>
                                </p:cTn>
                              </p:par>
                              <p:par>
                                <p:cTn id="53" presetID="10" presetClass="exit" presetSubtype="0" fill="hold" nodeType="withEffect">
                                  <p:stCondLst>
                                    <p:cond delay="0"/>
                                  </p:stCondLst>
                                  <p:childTnLst>
                                    <p:animEffect transition="out" filter="fade">
                                      <p:cBhvr>
                                        <p:cTn id="54" dur="1000"/>
                                        <p:tgtEl>
                                          <p:spTgt spid="1032"/>
                                        </p:tgtEl>
                                      </p:cBhvr>
                                    </p:animEffect>
                                    <p:set>
                                      <p:cBhvr>
                                        <p:cTn id="55" dur="1" fill="hold">
                                          <p:stCondLst>
                                            <p:cond delay="999"/>
                                          </p:stCondLst>
                                        </p:cTn>
                                        <p:tgtEl>
                                          <p:spTgt spid="103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childTnLst>
                                </p:cTn>
                              </p:par>
                              <p:par>
                                <p:cTn id="72" presetID="10" presetClass="entr" presetSubtype="0"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childTnLst>
                                </p:cTn>
                              </p:par>
                              <p:par>
                                <p:cTn id="83" presetID="10" presetClass="exit" presetSubtype="0" fill="hold" nodeType="withEffect">
                                  <p:stCondLst>
                                    <p:cond delay="0"/>
                                  </p:stCondLst>
                                  <p:childTnLst>
                                    <p:animEffect transition="out" filter="fade">
                                      <p:cBhvr>
                                        <p:cTn id="84" dur="1000"/>
                                        <p:tgtEl>
                                          <p:spTgt spid="27"/>
                                        </p:tgtEl>
                                      </p:cBhvr>
                                    </p:animEffect>
                                    <p:set>
                                      <p:cBhvr>
                                        <p:cTn id="85" dur="1" fill="hold">
                                          <p:stCondLst>
                                            <p:cond delay="999"/>
                                          </p:stCondLst>
                                        </p:cTn>
                                        <p:tgtEl>
                                          <p:spTgt spid="2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1000"/>
                                        <p:tgtEl>
                                          <p:spTgt spid="16"/>
                                        </p:tgtEl>
                                      </p:cBhvr>
                                    </p:animEffect>
                                    <p:set>
                                      <p:cBhvr>
                                        <p:cTn id="90" dur="1" fill="hold">
                                          <p:stCondLst>
                                            <p:cond delay="999"/>
                                          </p:stCondLst>
                                        </p:cTn>
                                        <p:tgtEl>
                                          <p:spTgt spid="1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1000"/>
                                        <p:tgtEl>
                                          <p:spTgt spid="12"/>
                                        </p:tgtEl>
                                      </p:cBhvr>
                                    </p:animEffect>
                                    <p:set>
                                      <p:cBhvr>
                                        <p:cTn id="93" dur="1" fill="hold">
                                          <p:stCondLst>
                                            <p:cond delay="999"/>
                                          </p:stCondLst>
                                        </p:cTn>
                                        <p:tgtEl>
                                          <p:spTgt spid="12"/>
                                        </p:tgtEl>
                                        <p:attrNameLst>
                                          <p:attrName>style.visibility</p:attrName>
                                        </p:attrNameLst>
                                      </p:cBhvr>
                                      <p:to>
                                        <p:strVal val="hidden"/>
                                      </p:to>
                                    </p:se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034"/>
                                        </p:tgtEl>
                                        <p:attrNameLst>
                                          <p:attrName>style.visibility</p:attrName>
                                        </p:attrNameLst>
                                      </p:cBhvr>
                                      <p:to>
                                        <p:strVal val="visible"/>
                                      </p:to>
                                    </p:set>
                                    <p:animEffect transition="in" filter="fade">
                                      <p:cBhvr>
                                        <p:cTn id="97" dur="1000"/>
                                        <p:tgtEl>
                                          <p:spTgt spid="1034"/>
                                        </p:tgtEl>
                                      </p:cBhvr>
                                    </p:animEffect>
                                  </p:childTnLst>
                                </p:cTn>
                              </p:par>
                              <p:par>
                                <p:cTn id="98" presetID="10" presetClass="exit" presetSubtype="0" fill="hold" nodeType="withEffect">
                                  <p:stCondLst>
                                    <p:cond delay="0"/>
                                  </p:stCondLst>
                                  <p:childTnLst>
                                    <p:animEffect transition="out" filter="fade">
                                      <p:cBhvr>
                                        <p:cTn id="99" dur="1000"/>
                                        <p:tgtEl>
                                          <p:spTgt spid="29"/>
                                        </p:tgtEl>
                                      </p:cBhvr>
                                    </p:animEffect>
                                    <p:set>
                                      <p:cBhvr>
                                        <p:cTn id="100" dur="1" fill="hold">
                                          <p:stCondLst>
                                            <p:cond delay="999"/>
                                          </p:stCondLst>
                                        </p:cTn>
                                        <p:tgtEl>
                                          <p:spTgt spid="2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1" grpId="1"/>
      <p:bldP spid="321" grpId="0"/>
      <p:bldP spid="12" grpId="0" animBg="1"/>
      <p:bldP spid="12" grpId="1" animBg="1"/>
      <p:bldP spid="13" grpId="0"/>
      <p:bldP spid="16" grpId="0" animBg="1"/>
      <p:bldP spid="16" grpId="1" animBg="1"/>
      <p:bldP spid="17" grpId="0"/>
      <p:bldP spid="21"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4" name="Google Shape;562;p57">
            <a:extLst>
              <a:ext uri="{FF2B5EF4-FFF2-40B4-BE49-F238E27FC236}">
                <a16:creationId xmlns:a16="http://schemas.microsoft.com/office/drawing/2014/main" id="{660E0A79-1963-6D47-EAA7-DF4A42B401C4}"/>
              </a:ext>
            </a:extLst>
          </p:cNvPr>
          <p:cNvPicPr preferRelativeResize="0"/>
          <p:nvPr/>
        </p:nvPicPr>
        <p:blipFill>
          <a:blip r:embed="rId3">
            <a:alphaModFix/>
          </a:blip>
          <a:stretch>
            <a:fillRect/>
          </a:stretch>
        </p:blipFill>
        <p:spPr>
          <a:xfrm>
            <a:off x="5994386" y="980350"/>
            <a:ext cx="5287726" cy="5561950"/>
          </a:xfrm>
          <a:prstGeom prst="rect">
            <a:avLst/>
          </a:prstGeom>
          <a:noFill/>
          <a:ln>
            <a:noFill/>
          </a:ln>
        </p:spPr>
      </p:pic>
      <p:pic>
        <p:nvPicPr>
          <p:cNvPr id="8" name="Google Shape;124;p19">
            <a:extLst>
              <a:ext uri="{FF2B5EF4-FFF2-40B4-BE49-F238E27FC236}">
                <a16:creationId xmlns:a16="http://schemas.microsoft.com/office/drawing/2014/main" id="{C9F407B2-E8F6-043B-68A7-B71402958B02}"/>
              </a:ext>
            </a:extLst>
          </p:cNvPr>
          <p:cNvPicPr preferRelativeResize="0"/>
          <p:nvPr/>
        </p:nvPicPr>
        <p:blipFill>
          <a:blip r:embed="rId4"/>
          <a:srcRect/>
          <a:stretch/>
        </p:blipFill>
        <p:spPr>
          <a:xfrm>
            <a:off x="8143875" y="3857625"/>
            <a:ext cx="3138235" cy="2684675"/>
          </a:xfrm>
          <a:prstGeom prst="rect">
            <a:avLst/>
          </a:prstGeom>
          <a:noFill/>
          <a:ln>
            <a:noFill/>
          </a:ln>
        </p:spPr>
      </p:pic>
      <p:sp>
        <p:nvSpPr>
          <p:cNvPr id="89" name="Google Shape;89;p16"/>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Content</a:t>
            </a:r>
            <a:endParaRPr/>
          </a:p>
        </p:txBody>
      </p:sp>
      <p:sp>
        <p:nvSpPr>
          <p:cNvPr id="90" name="Google Shape;90;p16"/>
          <p:cNvSpPr txBox="1">
            <a:spLocks noGrp="1"/>
          </p:cNvSpPr>
          <p:nvPr>
            <p:ph type="body" idx="1"/>
          </p:nvPr>
        </p:nvSpPr>
        <p:spPr>
          <a:xfrm>
            <a:off x="0" y="1455576"/>
            <a:ext cx="12187800" cy="4163700"/>
          </a:xfrm>
          <a:prstGeom prst="rect">
            <a:avLst/>
          </a:prstGeom>
        </p:spPr>
        <p:txBody>
          <a:bodyPr spcFirstLastPara="1" wrap="square" lIns="982075" tIns="45700" rIns="270000" bIns="45700" anchor="t" anchorCtr="0">
            <a:noAutofit/>
          </a:bodyPr>
          <a:lstStyle/>
          <a:p>
            <a:pPr marL="457200" lvl="0" indent="-393700" algn="l" rtl="0">
              <a:spcBef>
                <a:spcPts val="400"/>
              </a:spcBef>
              <a:spcAft>
                <a:spcPts val="0"/>
              </a:spcAft>
              <a:buSzPts val="2600"/>
              <a:buChar char="●"/>
            </a:pPr>
            <a:r>
              <a:rPr lang="en-GB" sz="4000" dirty="0"/>
              <a:t>Introduction</a:t>
            </a:r>
            <a:endParaRPr sz="4000" dirty="0"/>
          </a:p>
          <a:p>
            <a:pPr marL="914400" lvl="1" indent="-317500" algn="l" rtl="0">
              <a:spcBef>
                <a:spcPts val="0"/>
              </a:spcBef>
              <a:spcAft>
                <a:spcPts val="0"/>
              </a:spcAft>
              <a:buSzPts val="1400"/>
              <a:buChar char="○"/>
            </a:pPr>
            <a:r>
              <a:rPr lang="en-GB" sz="2300" dirty="0"/>
              <a:t>Background</a:t>
            </a:r>
            <a:endParaRPr sz="2300" dirty="0"/>
          </a:p>
          <a:p>
            <a:pPr marL="914400" lvl="1" indent="-317500" algn="l" rtl="0">
              <a:spcBef>
                <a:spcPts val="0"/>
              </a:spcBef>
              <a:spcAft>
                <a:spcPts val="0"/>
              </a:spcAft>
              <a:buSzPts val="1400"/>
              <a:buChar char="○"/>
            </a:pPr>
            <a:r>
              <a:rPr lang="en-GB" sz="2300" dirty="0"/>
              <a:t>Atmospheric inversion</a:t>
            </a:r>
            <a:endParaRPr sz="2300" dirty="0"/>
          </a:p>
          <a:p>
            <a:pPr marL="457200" lvl="0" indent="-393700" algn="l" rtl="0">
              <a:spcBef>
                <a:spcPts val="0"/>
              </a:spcBef>
              <a:spcAft>
                <a:spcPts val="0"/>
              </a:spcAft>
              <a:buSzPts val="2600"/>
              <a:buChar char="●"/>
            </a:pPr>
            <a:r>
              <a:rPr lang="en-GB" sz="4000" dirty="0"/>
              <a:t>Problem description</a:t>
            </a:r>
            <a:endParaRPr sz="4000" dirty="0"/>
          </a:p>
          <a:p>
            <a:pPr marL="914400" lvl="1" indent="-317500" algn="l" rtl="0">
              <a:spcBef>
                <a:spcPts val="0"/>
              </a:spcBef>
              <a:spcAft>
                <a:spcPts val="0"/>
              </a:spcAft>
              <a:buSzPts val="1400"/>
              <a:buChar char="○"/>
            </a:pPr>
            <a:r>
              <a:rPr lang="en-GB" sz="2300" dirty="0"/>
              <a:t>Missing transition function</a:t>
            </a:r>
            <a:endParaRPr sz="2300" dirty="0"/>
          </a:p>
          <a:p>
            <a:pPr marL="914400" lvl="1" indent="-317500" algn="l" rtl="0">
              <a:spcBef>
                <a:spcPts val="0"/>
              </a:spcBef>
              <a:spcAft>
                <a:spcPts val="0"/>
              </a:spcAft>
              <a:buSzPts val="1400"/>
              <a:buChar char="○"/>
            </a:pPr>
            <a:r>
              <a:rPr lang="en-GB" sz="2300" dirty="0"/>
              <a:t>General idea for improvement</a:t>
            </a:r>
            <a:endParaRPr sz="2300" dirty="0"/>
          </a:p>
          <a:p>
            <a:pPr marL="457200" lvl="0" indent="-393700" algn="l" rtl="0">
              <a:spcBef>
                <a:spcPts val="0"/>
              </a:spcBef>
              <a:spcAft>
                <a:spcPts val="0"/>
              </a:spcAft>
              <a:buSzPts val="2600"/>
              <a:buChar char="●"/>
            </a:pPr>
            <a:r>
              <a:rPr lang="en-GB" sz="4000" dirty="0"/>
              <a:t>Methods</a:t>
            </a:r>
            <a:endParaRPr sz="4000" dirty="0"/>
          </a:p>
          <a:p>
            <a:pPr marL="914400" lvl="1" indent="-317500" algn="l" rtl="0">
              <a:spcBef>
                <a:spcPts val="0"/>
              </a:spcBef>
              <a:spcAft>
                <a:spcPts val="0"/>
              </a:spcAft>
              <a:buSzPts val="1400"/>
              <a:buChar char="○"/>
            </a:pPr>
            <a:r>
              <a:rPr lang="en-GB" sz="2300" dirty="0"/>
              <a:t>Implemented models</a:t>
            </a:r>
          </a:p>
          <a:p>
            <a:pPr marL="914400" lvl="1" indent="-317500" algn="l" rtl="0">
              <a:spcBef>
                <a:spcPts val="0"/>
              </a:spcBef>
              <a:spcAft>
                <a:spcPts val="0"/>
              </a:spcAft>
              <a:buSzPts val="1400"/>
              <a:buChar char="○"/>
            </a:pPr>
            <a:r>
              <a:rPr lang="en-GB" sz="2300" dirty="0"/>
              <a:t>Model evaluation</a:t>
            </a:r>
            <a:endParaRPr sz="2300" dirty="0"/>
          </a:p>
          <a:p>
            <a:pPr marL="457200" lvl="0" indent="-393700" algn="l" rtl="0">
              <a:spcBef>
                <a:spcPts val="0"/>
              </a:spcBef>
              <a:spcAft>
                <a:spcPts val="0"/>
              </a:spcAft>
              <a:buSzPts val="2600"/>
              <a:buChar char="●"/>
            </a:pPr>
            <a:r>
              <a:rPr lang="en-GB" sz="4000" dirty="0"/>
              <a:t>Results and discussion</a:t>
            </a:r>
            <a:endParaRPr sz="4000" dirty="0"/>
          </a:p>
          <a:p>
            <a:pPr marL="0" lvl="0" indent="0" algn="l" rtl="0">
              <a:spcBef>
                <a:spcPts val="360"/>
              </a:spcBef>
              <a:spcAft>
                <a:spcPts val="0"/>
              </a:spcAft>
              <a:buNone/>
            </a:pPr>
            <a:endParaRPr dirty="0"/>
          </a:p>
        </p:txBody>
      </p:sp>
      <p:pic>
        <p:nvPicPr>
          <p:cNvPr id="7" name="Picture 4">
            <a:extLst>
              <a:ext uri="{FF2B5EF4-FFF2-40B4-BE49-F238E27FC236}">
                <a16:creationId xmlns:a16="http://schemas.microsoft.com/office/drawing/2014/main" id="{4914AA62-BE50-E3C9-9E8F-97BECE2047AA}"/>
              </a:ext>
            </a:extLst>
          </p:cNvPr>
          <p:cNvPicPr>
            <a:picLocks noChangeAspect="1" noChangeArrowheads="1"/>
          </p:cNvPicPr>
          <p:nvPr/>
        </p:nvPicPr>
        <p:blipFill>
          <a:blip r:embed="rId5"/>
          <a:srcRect/>
          <a:stretch/>
        </p:blipFill>
        <p:spPr bwMode="auto">
          <a:xfrm>
            <a:off x="7639050" y="980350"/>
            <a:ext cx="3643061" cy="5561950"/>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a:extLst>
              <a:ext uri="{FF2B5EF4-FFF2-40B4-BE49-F238E27FC236}">
                <a16:creationId xmlns:a16="http://schemas.microsoft.com/office/drawing/2014/main" id="{BA5FCE82-0A62-C90E-2D19-52E450008023}"/>
              </a:ext>
            </a:extLst>
          </p:cNvPr>
          <p:cNvSpPr/>
          <p:nvPr/>
        </p:nvSpPr>
        <p:spPr>
          <a:xfrm>
            <a:off x="8900968" y="3937550"/>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12088451-8345-A007-48E7-CE23A7283F10}"/>
              </a:ext>
            </a:extLst>
          </p:cNvPr>
          <p:cNvSpPr/>
          <p:nvPr/>
        </p:nvSpPr>
        <p:spPr>
          <a:xfrm rot="5400000">
            <a:off x="9596987" y="4099975"/>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08643DDA-7235-1BCC-D2F5-27567DF51772}"/>
              </a:ext>
            </a:extLst>
          </p:cNvPr>
          <p:cNvSpPr/>
          <p:nvPr/>
        </p:nvSpPr>
        <p:spPr>
          <a:xfrm>
            <a:off x="10348266" y="3857626"/>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3000"/>
                                        <p:tgtEl>
                                          <p:spTgt spid="7"/>
                                        </p:tgtEl>
                                      </p:cBhvr>
                                    </p:animEffect>
                                  </p:childTnLst>
                                </p:cTn>
                              </p:par>
                            </p:childTnLst>
                          </p:cTn>
                        </p:par>
                        <p:par>
                          <p:cTn id="12" fill="hold">
                            <p:stCondLst>
                              <p:cond delay="6000"/>
                            </p:stCondLst>
                            <p:childTnLst>
                              <p:par>
                                <p:cTn id="13" presetID="10" presetClass="exit" presetSubtype="0" fill="hold" nodeType="afterEffect">
                                  <p:stCondLst>
                                    <p:cond delay="0"/>
                                  </p:stCondLst>
                                  <p:childTnLst>
                                    <p:animEffect transition="out" filter="fade">
                                      <p:cBhvr>
                                        <p:cTn id="14" dur="3000"/>
                                        <p:tgtEl>
                                          <p:spTgt spid="8"/>
                                        </p:tgtEl>
                                      </p:cBhvr>
                                    </p:animEffect>
                                    <p:set>
                                      <p:cBhvr>
                                        <p:cTn id="15" dur="1" fill="hold">
                                          <p:stCondLst>
                                            <p:cond delay="299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3000"/>
                                        <p:tgtEl>
                                          <p:spTgt spid="4"/>
                                        </p:tgtEl>
                                      </p:cBhvr>
                                    </p:animEffect>
                                  </p:childTnLst>
                                </p:cTn>
                              </p:par>
                            </p:childTnLst>
                          </p:cTn>
                        </p:par>
                        <p:par>
                          <p:cTn id="19" fill="hold">
                            <p:stCondLst>
                              <p:cond delay="9000"/>
                            </p:stCondLst>
                            <p:childTnLst>
                              <p:par>
                                <p:cTn id="20" presetID="10" presetClass="exit" presetSubtype="0" fill="hold" nodeType="afterEffect">
                                  <p:stCondLst>
                                    <p:cond delay="0"/>
                                  </p:stCondLst>
                                  <p:childTnLst>
                                    <p:animEffect transition="out" filter="fade">
                                      <p:cBhvr>
                                        <p:cTn id="21" dur="3000"/>
                                        <p:tgtEl>
                                          <p:spTgt spid="7"/>
                                        </p:tgtEl>
                                      </p:cBhvr>
                                    </p:animEffect>
                                    <p:set>
                                      <p:cBhvr>
                                        <p:cTn id="22"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pic>
        <p:nvPicPr>
          <p:cNvPr id="1028" name="Picture 4">
            <a:extLst>
              <a:ext uri="{FF2B5EF4-FFF2-40B4-BE49-F238E27FC236}">
                <a16:creationId xmlns:a16="http://schemas.microsoft.com/office/drawing/2014/main" id="{52D299BE-E125-B7A9-B62C-FEB0E803DAA5}"/>
              </a:ext>
            </a:extLst>
          </p:cNvPr>
          <p:cNvPicPr>
            <a:picLocks noChangeAspect="1" noChangeArrowheads="1"/>
          </p:cNvPicPr>
          <p:nvPr/>
        </p:nvPicPr>
        <p:blipFill>
          <a:blip r:embed="rId3"/>
          <a:srcRect/>
          <a:stretch/>
        </p:blipFill>
        <p:spPr bwMode="auto">
          <a:xfrm>
            <a:off x="3822189" y="1393772"/>
            <a:ext cx="3762012" cy="5689358"/>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322;p37">
            <a:extLst>
              <a:ext uri="{FF2B5EF4-FFF2-40B4-BE49-F238E27FC236}">
                <a16:creationId xmlns:a16="http://schemas.microsoft.com/office/drawing/2014/main" id="{C30A08DD-D39D-3D0F-98FE-518F737DF62D}"/>
              </a:ext>
            </a:extLst>
          </p:cNvPr>
          <p:cNvPicPr preferRelativeResize="0"/>
          <p:nvPr/>
        </p:nvPicPr>
        <p:blipFill>
          <a:blip r:embed="rId4"/>
          <a:srcRect/>
          <a:stretch/>
        </p:blipFill>
        <p:spPr>
          <a:xfrm>
            <a:off x="2128434" y="1393772"/>
            <a:ext cx="5455770" cy="5192231"/>
          </a:xfrm>
          <a:prstGeom prst="rect">
            <a:avLst/>
          </a:prstGeom>
          <a:noFill/>
          <a:ln>
            <a:noFill/>
          </a:ln>
        </p:spPr>
      </p:pic>
      <p:pic>
        <p:nvPicPr>
          <p:cNvPr id="1032" name="Picture 8">
            <a:extLst>
              <a:ext uri="{FF2B5EF4-FFF2-40B4-BE49-F238E27FC236}">
                <a16:creationId xmlns:a16="http://schemas.microsoft.com/office/drawing/2014/main" id="{BFF4EEA2-4C53-F3A8-64BE-5FF2FA921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434" y="877454"/>
            <a:ext cx="5455770" cy="5710664"/>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A1E56112-02D3-D612-7D7F-03F6D22751FE}"/>
              </a:ext>
            </a:extLst>
          </p:cNvPr>
          <p:cNvSpPr/>
          <p:nvPr/>
        </p:nvSpPr>
        <p:spPr>
          <a:xfrm>
            <a:off x="1621833" y="3497802"/>
            <a:ext cx="7199790" cy="3360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EABD108C-7C38-6CA1-FB1F-7BBC874AAF4C}"/>
              </a:ext>
            </a:extLst>
          </p:cNvPr>
          <p:cNvPicPr>
            <a:picLocks noChangeAspect="1"/>
          </p:cNvPicPr>
          <p:nvPr/>
        </p:nvPicPr>
        <p:blipFill>
          <a:blip r:embed="rId6"/>
          <a:srcRect/>
          <a:stretch/>
        </p:blipFill>
        <p:spPr>
          <a:xfrm>
            <a:off x="2134800" y="3089707"/>
            <a:ext cx="5450400" cy="3479664"/>
          </a:xfrm>
          <a:prstGeom prst="rect">
            <a:avLst/>
          </a:prstGeom>
        </p:spPr>
      </p:pic>
      <p:sp>
        <p:nvSpPr>
          <p:cNvPr id="11" name="Google Shape;321;p37">
            <a:extLst>
              <a:ext uri="{FF2B5EF4-FFF2-40B4-BE49-F238E27FC236}">
                <a16:creationId xmlns:a16="http://schemas.microsoft.com/office/drawing/2014/main" id="{5557D0F5-E9A4-CDFA-DD12-8312518CF75B}"/>
              </a:ext>
            </a:extLst>
          </p:cNvPr>
          <p:cNvSpPr txBox="1">
            <a:spLocks/>
          </p:cNvSpPr>
          <p:nvPr/>
        </p:nvSpPr>
        <p:spPr>
          <a:xfrm>
            <a:off x="4200" y="603276"/>
            <a:ext cx="12187800" cy="792300"/>
          </a:xfrm>
          <a:prstGeom prst="rect">
            <a:avLst/>
          </a:prstGeom>
          <a:noFill/>
          <a:ln>
            <a:noFill/>
          </a:ln>
        </p:spPr>
        <p:txBody>
          <a:bodyPr spcFirstLastPara="1" wrap="square" lIns="982800" tIns="46800" rIns="270000" bIns="46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9pPr>
          </a:lstStyle>
          <a:p>
            <a:r>
              <a:rPr lang="en-GB" dirty="0"/>
              <a:t>Ensemble Kalman filter (EKF)</a:t>
            </a:r>
          </a:p>
        </p:txBody>
      </p:sp>
      <p:sp>
        <p:nvSpPr>
          <p:cNvPr id="321" name="Google Shape;321;p37"/>
          <p:cNvSpPr txBox="1">
            <a:spLocks noGrp="1"/>
          </p:cNvSpPr>
          <p:nvPr>
            <p:ph type="title"/>
          </p:nvPr>
        </p:nvSpPr>
        <p:spPr>
          <a:xfrm>
            <a:off x="-24"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Atmospheric inversion</a:t>
            </a:r>
            <a:endParaRPr dirty="0"/>
          </a:p>
        </p:txBody>
      </p:sp>
      <p:sp>
        <p:nvSpPr>
          <p:cNvPr id="9" name="Google Shape;315;p36">
            <a:extLst>
              <a:ext uri="{FF2B5EF4-FFF2-40B4-BE49-F238E27FC236}">
                <a16:creationId xmlns:a16="http://schemas.microsoft.com/office/drawing/2014/main" id="{B5DE89BA-2131-8600-6A10-4229A131ED5D}"/>
              </a:ext>
            </a:extLst>
          </p:cNvPr>
          <p:cNvSpPr txBox="1">
            <a:spLocks noChangeAspect="1"/>
          </p:cNvSpPr>
          <p:nvPr/>
        </p:nvSpPr>
        <p:spPr>
          <a:xfrm rot="19950192">
            <a:off x="3609458" y="3991518"/>
            <a:ext cx="137217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dirty="0">
                <a:latin typeface="Times New Roman"/>
                <a:ea typeface="Times New Roman"/>
                <a:cs typeface="Times New Roman"/>
                <a:sym typeface="Times New Roman"/>
              </a:rPr>
              <a:t>Time in weeks →</a:t>
            </a:r>
            <a:endParaRPr sz="1200" i="1" dirty="0">
              <a:latin typeface="Times New Roman"/>
              <a:ea typeface="Times New Roman"/>
              <a:cs typeface="Times New Roman"/>
              <a:sym typeface="Times New Roman"/>
            </a:endParaRPr>
          </a:p>
        </p:txBody>
      </p:sp>
      <p:pic>
        <p:nvPicPr>
          <p:cNvPr id="23" name="Google Shape;332;p38">
            <a:extLst>
              <a:ext uri="{FF2B5EF4-FFF2-40B4-BE49-F238E27FC236}">
                <a16:creationId xmlns:a16="http://schemas.microsoft.com/office/drawing/2014/main" id="{4F23D240-BBEE-C97D-90C4-FE678D2D30A3}"/>
              </a:ext>
            </a:extLst>
          </p:cNvPr>
          <p:cNvPicPr preferRelativeResize="0"/>
          <p:nvPr/>
        </p:nvPicPr>
        <p:blipFill>
          <a:blip r:embed="rId7">
            <a:alphaModFix/>
          </a:blip>
          <a:stretch>
            <a:fillRect/>
          </a:stretch>
        </p:blipFill>
        <p:spPr>
          <a:xfrm>
            <a:off x="290821" y="2085397"/>
            <a:ext cx="3473201" cy="400754"/>
          </a:xfrm>
          <a:prstGeom prst="rect">
            <a:avLst/>
          </a:prstGeom>
          <a:noFill/>
          <a:ln>
            <a:noFill/>
          </a:ln>
        </p:spPr>
      </p:pic>
    </p:spTree>
    <p:extLst>
      <p:ext uri="{BB962C8B-B14F-4D97-AF65-F5344CB8AC3E}">
        <p14:creationId xmlns:p14="http://schemas.microsoft.com/office/powerpoint/2010/main" val="186120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1000"/>
                                        <p:tgtEl>
                                          <p:spTgt spid="102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par>
                                <p:cTn id="15" presetID="10" presetClass="exit" presetSubtype="0" fill="hold" grpId="0" nodeType="withEffect">
                                  <p:stCondLst>
                                    <p:cond delay="0"/>
                                  </p:stCondLst>
                                  <p:childTnLst>
                                    <p:animEffect transition="out" filter="fade">
                                      <p:cBhvr>
                                        <p:cTn id="16" dur="1000"/>
                                        <p:tgtEl>
                                          <p:spTgt spid="321"/>
                                        </p:tgtEl>
                                      </p:cBhvr>
                                    </p:animEffect>
                                    <p:set>
                                      <p:cBhvr>
                                        <p:cTn id="17" dur="1" fill="hold">
                                          <p:stCondLst>
                                            <p:cond delay="999"/>
                                          </p:stCondLst>
                                        </p:cTn>
                                        <p:tgtEl>
                                          <p:spTgt spid="3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66667E-6 4.44444E-6 L 1.66667E-6 -0.07385 " pathEditMode="relative" rAng="0" ptsTypes="AA">
                                      <p:cBhvr>
                                        <p:cTn id="21" dur="2000" fill="hold"/>
                                        <p:tgtEl>
                                          <p:spTgt spid="1028"/>
                                        </p:tgtEl>
                                        <p:attrNameLst>
                                          <p:attrName>ppt_x</p:attrName>
                                          <p:attrName>ppt_y</p:attrName>
                                        </p:attrNameLst>
                                      </p:cBhvr>
                                      <p:rCtr x="0" y="-3704"/>
                                    </p:animMotion>
                                  </p:childTnLst>
                                </p:cTn>
                              </p:par>
                              <p:par>
                                <p:cTn id="22" presetID="10" presetClass="exit" presetSubtype="0" fill="hold" grpId="1" nodeType="withEffect">
                                  <p:stCondLst>
                                    <p:cond delay="0"/>
                                  </p:stCondLst>
                                  <p:childTnLst>
                                    <p:animEffect transition="out" filter="fade">
                                      <p:cBhvr>
                                        <p:cTn id="23" dur="1000"/>
                                        <p:tgtEl>
                                          <p:spTgt spid="11"/>
                                        </p:tgtEl>
                                      </p:cBhvr>
                                    </p:animEffect>
                                    <p:set>
                                      <p:cBhvr>
                                        <p:cTn id="24" dur="1" fill="hold">
                                          <p:stCondLst>
                                            <p:cond delay="999"/>
                                          </p:stCondLst>
                                        </p:cTn>
                                        <p:tgtEl>
                                          <p:spTgt spid="11"/>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32"/>
                                        </p:tgtEl>
                                        <p:attrNameLst>
                                          <p:attrName>style.visibility</p:attrName>
                                        </p:attrNameLst>
                                      </p:cBhvr>
                                      <p:to>
                                        <p:strVal val="visible"/>
                                      </p:to>
                                    </p:set>
                                    <p:animEffect transition="in" filter="fade">
                                      <p:cBhvr>
                                        <p:cTn id="28" dur="1000"/>
                                        <p:tgtEl>
                                          <p:spTgt spid="1032"/>
                                        </p:tgtEl>
                                      </p:cBhvr>
                                    </p:animEffect>
                                  </p:childTnLst>
                                </p:cTn>
                              </p:par>
                              <p:par>
                                <p:cTn id="29" presetID="10" presetClass="exit" presetSubtype="0" fill="hold" nodeType="withEffect">
                                  <p:stCondLst>
                                    <p:cond delay="0"/>
                                  </p:stCondLst>
                                  <p:childTnLst>
                                    <p:animEffect transition="out" filter="fade">
                                      <p:cBhvr>
                                        <p:cTn id="30" dur="1000"/>
                                        <p:tgtEl>
                                          <p:spTgt spid="1028"/>
                                        </p:tgtEl>
                                      </p:cBhvr>
                                    </p:animEffect>
                                    <p:set>
                                      <p:cBhvr>
                                        <p:cTn id="31" dur="1" fill="hold">
                                          <p:stCondLst>
                                            <p:cond delay="999"/>
                                          </p:stCondLst>
                                        </p:cTn>
                                        <p:tgtEl>
                                          <p:spTgt spid="1028"/>
                                        </p:tgtEl>
                                        <p:attrNameLst>
                                          <p:attrName>style.visibility</p:attrName>
                                        </p:attrNameLst>
                                      </p:cBhvr>
                                      <p:to>
                                        <p:strVal val="hidden"/>
                                      </p:to>
                                    </p:set>
                                  </p:childTnLst>
                                </p:cTn>
                              </p:par>
                            </p:childTnLst>
                          </p:cTn>
                        </p:par>
                        <p:par>
                          <p:cTn id="32" fill="hold">
                            <p:stCondLst>
                              <p:cond delay="3000"/>
                            </p:stCondLst>
                            <p:childTnLst>
                              <p:par>
                                <p:cTn id="33" presetID="10" presetClass="exit" presetSubtype="0" fill="hold" nodeType="afterEffect">
                                  <p:stCondLst>
                                    <p:cond delay="0"/>
                                  </p:stCondLst>
                                  <p:childTnLst>
                                    <p:animEffect transition="out" filter="fade">
                                      <p:cBhvr>
                                        <p:cTn id="34" dur="1000"/>
                                        <p:tgtEl>
                                          <p:spTgt spid="7"/>
                                        </p:tgtEl>
                                      </p:cBhvr>
                                    </p:animEffect>
                                    <p:set>
                                      <p:cBhvr>
                                        <p:cTn id="35" dur="1" fill="hold">
                                          <p:stCondLst>
                                            <p:cond delay="999"/>
                                          </p:stCondLst>
                                        </p:cTn>
                                        <p:tgtEl>
                                          <p:spTgt spid="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32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pic>
        <p:nvPicPr>
          <p:cNvPr id="331" name="Google Shape;331;p38"/>
          <p:cNvPicPr preferRelativeResize="0"/>
          <p:nvPr/>
        </p:nvPicPr>
        <p:blipFill>
          <a:blip r:embed="rId3">
            <a:alphaModFix/>
          </a:blip>
          <a:stretch>
            <a:fillRect/>
          </a:stretch>
        </p:blipFill>
        <p:spPr>
          <a:xfrm>
            <a:off x="3422225" y="1087280"/>
            <a:ext cx="5005776" cy="5609044"/>
          </a:xfrm>
          <a:prstGeom prst="rect">
            <a:avLst/>
          </a:prstGeom>
          <a:noFill/>
          <a:ln>
            <a:noFill/>
          </a:ln>
        </p:spPr>
      </p:pic>
      <p:pic>
        <p:nvPicPr>
          <p:cNvPr id="329" name="Google Shape;329;p38"/>
          <p:cNvPicPr preferRelativeResize="0"/>
          <p:nvPr/>
        </p:nvPicPr>
        <p:blipFill>
          <a:blip r:embed="rId4">
            <a:alphaModFix/>
          </a:blip>
          <a:stretch>
            <a:fillRect/>
          </a:stretch>
        </p:blipFill>
        <p:spPr>
          <a:xfrm>
            <a:off x="3422225" y="1087315"/>
            <a:ext cx="5005776" cy="5609031"/>
          </a:xfrm>
          <a:prstGeom prst="rect">
            <a:avLst/>
          </a:prstGeom>
          <a:noFill/>
          <a:ln>
            <a:noFill/>
          </a:ln>
        </p:spPr>
      </p:pic>
      <p:sp>
        <p:nvSpPr>
          <p:cNvPr id="330" name="Google Shape;330;p38"/>
          <p:cNvSpPr txBox="1">
            <a:spLocks noGrp="1"/>
          </p:cNvSpPr>
          <p:nvPr>
            <p:ph type="title"/>
          </p:nvPr>
        </p:nvSpPr>
        <p:spPr>
          <a:xfrm>
            <a:off x="-24"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Atmospheric inversion</a:t>
            </a:r>
            <a:endParaRPr/>
          </a:p>
        </p:txBody>
      </p:sp>
      <p:pic>
        <p:nvPicPr>
          <p:cNvPr id="332" name="Google Shape;332;p38"/>
          <p:cNvPicPr preferRelativeResize="0"/>
          <p:nvPr/>
        </p:nvPicPr>
        <p:blipFill>
          <a:blip r:embed="rId5">
            <a:alphaModFix/>
          </a:blip>
          <a:stretch>
            <a:fillRect/>
          </a:stretch>
        </p:blipFill>
        <p:spPr>
          <a:xfrm>
            <a:off x="724925" y="2326000"/>
            <a:ext cx="3879850" cy="447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9"/>
                                        </p:tgtEl>
                                      </p:cBhvr>
                                    </p:animEffect>
                                    <p:set>
                                      <p:cBhvr>
                                        <p:cTn id="7" dur="1" fill="hold">
                                          <p:stCondLst>
                                            <p:cond delay="1000"/>
                                          </p:stCondLst>
                                        </p:cTn>
                                        <p:tgtEl>
                                          <p:spTgt spid="3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31"/>
                                        </p:tgtEl>
                                        <p:attrNameLst>
                                          <p:attrName>style.visibility</p:attrName>
                                        </p:attrNameLst>
                                      </p:cBhvr>
                                      <p:to>
                                        <p:strVal val="visible"/>
                                      </p:to>
                                    </p:set>
                                    <p:animEffect transition="in" filter="fade">
                                      <p:cBhvr>
                                        <p:cTn id="10"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pic>
        <p:nvPicPr>
          <p:cNvPr id="338" name="Google Shape;338;p39"/>
          <p:cNvPicPr preferRelativeResize="0"/>
          <p:nvPr/>
        </p:nvPicPr>
        <p:blipFill>
          <a:blip r:embed="rId3">
            <a:alphaModFix/>
          </a:blip>
          <a:stretch>
            <a:fillRect/>
          </a:stretch>
        </p:blipFill>
        <p:spPr>
          <a:xfrm>
            <a:off x="3937677" y="1376505"/>
            <a:ext cx="3882000" cy="5416745"/>
          </a:xfrm>
          <a:prstGeom prst="rect">
            <a:avLst/>
          </a:prstGeom>
          <a:noFill/>
          <a:ln>
            <a:noFill/>
          </a:ln>
        </p:spPr>
      </p:pic>
      <p:pic>
        <p:nvPicPr>
          <p:cNvPr id="339" name="Google Shape;339;p39"/>
          <p:cNvPicPr preferRelativeResize="0"/>
          <p:nvPr/>
        </p:nvPicPr>
        <p:blipFill>
          <a:blip r:embed="rId4">
            <a:alphaModFix/>
          </a:blip>
          <a:stretch>
            <a:fillRect/>
          </a:stretch>
        </p:blipFill>
        <p:spPr>
          <a:xfrm>
            <a:off x="3937675" y="1376500"/>
            <a:ext cx="3882000" cy="5416745"/>
          </a:xfrm>
          <a:prstGeom prst="rect">
            <a:avLst/>
          </a:prstGeom>
          <a:noFill/>
          <a:ln>
            <a:noFill/>
          </a:ln>
        </p:spPr>
      </p:pic>
      <p:sp>
        <p:nvSpPr>
          <p:cNvPr id="340" name="Google Shape;340;p39"/>
          <p:cNvSpPr txBox="1">
            <a:spLocks noGrp="1"/>
          </p:cNvSpPr>
          <p:nvPr>
            <p:ph type="title"/>
          </p:nvPr>
        </p:nvSpPr>
        <p:spPr>
          <a:xfrm>
            <a:off x="-24"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Atmospheric inversion</a:t>
            </a:r>
            <a:endParaRPr/>
          </a:p>
        </p:txBody>
      </p:sp>
      <p:sp>
        <p:nvSpPr>
          <p:cNvPr id="341" name="Google Shape;341;p39"/>
          <p:cNvSpPr/>
          <p:nvPr/>
        </p:nvSpPr>
        <p:spPr>
          <a:xfrm>
            <a:off x="3525975" y="3491675"/>
            <a:ext cx="3882000" cy="51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3937675" y="2691275"/>
            <a:ext cx="836100" cy="51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txBox="1"/>
          <p:nvPr/>
        </p:nvSpPr>
        <p:spPr>
          <a:xfrm>
            <a:off x="1476300" y="2748425"/>
            <a:ext cx="23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Ensemble Kalman filter</a:t>
            </a:r>
            <a:r>
              <a:rPr lang="en-GB" baseline="30000"/>
              <a:t>[4]</a:t>
            </a:r>
            <a:r>
              <a:rPr lang="en-GB"/>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41"/>
                                        </p:tgtEl>
                                      </p:cBhvr>
                                    </p:animEffect>
                                    <p:set>
                                      <p:cBhvr>
                                        <p:cTn id="7" dur="1" fill="hold">
                                          <p:stCondLst>
                                            <p:cond delay="1000"/>
                                          </p:stCondLst>
                                        </p:cTn>
                                        <p:tgtEl>
                                          <p:spTgt spid="34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1000"/>
                                        <p:tgtEl>
                                          <p:spTgt spid="3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39"/>
                                        </p:tgtEl>
                                      </p:cBhvr>
                                    </p:animEffect>
                                    <p:set>
                                      <p:cBhvr>
                                        <p:cTn id="15" dur="1" fill="hold">
                                          <p:stCondLst>
                                            <p:cond delay="1000"/>
                                          </p:stCondLst>
                                        </p:cTn>
                                        <p:tgtEl>
                                          <p:spTgt spid="33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38"/>
                                        </p:tgtEl>
                                        <p:attrNameLst>
                                          <p:attrName>style.visibility</p:attrName>
                                        </p:attrNameLst>
                                      </p:cBhvr>
                                      <p:to>
                                        <p:strVal val="visible"/>
                                      </p:to>
                                    </p:set>
                                    <p:animEffect transition="in" filter="fade">
                                      <p:cBhvr>
                                        <p:cTn id="18" dur="1000"/>
                                        <p:tgtEl>
                                          <p:spTgt spid="338"/>
                                        </p:tgtEl>
                                      </p:cBhvr>
                                    </p:animEffect>
                                  </p:childTnLst>
                                </p:cTn>
                              </p:par>
                              <p:par>
                                <p:cTn id="19" presetID="10" presetClass="entr" presetSubtype="0" fill="hold" nodeType="withEffect">
                                  <p:stCondLst>
                                    <p:cond delay="0"/>
                                  </p:stCondLst>
                                  <p:childTnLst>
                                    <p:set>
                                      <p:cBhvr>
                                        <p:cTn id="20" dur="1" fill="hold">
                                          <p:stCondLst>
                                            <p:cond delay="0"/>
                                          </p:stCondLst>
                                        </p:cTn>
                                        <p:tgtEl>
                                          <p:spTgt spid="343"/>
                                        </p:tgtEl>
                                        <p:attrNameLst>
                                          <p:attrName>style.visibility</p:attrName>
                                        </p:attrNameLst>
                                      </p:cBhvr>
                                      <p:to>
                                        <p:strVal val="visible"/>
                                      </p:to>
                                    </p:set>
                                    <p:animEffect transition="in" filter="fade">
                                      <p:cBhvr>
                                        <p:cTn id="21" dur="1200"/>
                                        <p:tgtEl>
                                          <p:spTgt spid="343"/>
                                        </p:tgtEl>
                                      </p:cBhvr>
                                    </p:animEffect>
                                  </p:childTnLst>
                                </p:cTn>
                              </p:par>
                              <p:par>
                                <p:cTn id="22" presetID="10" presetClass="exit" presetSubtype="0" fill="hold" nodeType="withEffect">
                                  <p:stCondLst>
                                    <p:cond delay="0"/>
                                  </p:stCondLst>
                                  <p:childTnLst>
                                    <p:animEffect transition="out" filter="fade">
                                      <p:cBhvr>
                                        <p:cTn id="23" dur="1000"/>
                                        <p:tgtEl>
                                          <p:spTgt spid="338"/>
                                        </p:tgtEl>
                                      </p:cBhvr>
                                    </p:animEffect>
                                    <p:set>
                                      <p:cBhvr>
                                        <p:cTn id="24" dur="1" fill="hold">
                                          <p:stCondLst>
                                            <p:cond delay="1000"/>
                                          </p:stCondLst>
                                        </p:cTn>
                                        <p:tgtEl>
                                          <p:spTgt spid="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4DC38BB7-44DB-7210-25F7-6D8D0D830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58" y="877454"/>
            <a:ext cx="5455770" cy="5710664"/>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E7A8C09C-F90D-2549-84BA-10879FC17B8B}"/>
              </a:ext>
            </a:extLst>
          </p:cNvPr>
          <p:cNvPicPr>
            <a:picLocks noChangeAspect="1"/>
          </p:cNvPicPr>
          <p:nvPr/>
        </p:nvPicPr>
        <p:blipFill>
          <a:blip r:embed="rId3"/>
          <a:stretch>
            <a:fillRect/>
          </a:stretch>
        </p:blipFill>
        <p:spPr>
          <a:xfrm>
            <a:off x="2085156" y="878164"/>
            <a:ext cx="5460785" cy="5712796"/>
          </a:xfrm>
          <a:prstGeom prst="rect">
            <a:avLst/>
          </a:prstGeom>
        </p:spPr>
      </p:pic>
      <p:pic>
        <p:nvPicPr>
          <p:cNvPr id="7" name="Afbeelding 6">
            <a:extLst>
              <a:ext uri="{FF2B5EF4-FFF2-40B4-BE49-F238E27FC236}">
                <a16:creationId xmlns:a16="http://schemas.microsoft.com/office/drawing/2014/main" id="{59C003F9-50EE-CDE3-D58C-D5BE31288309}"/>
              </a:ext>
            </a:extLst>
          </p:cNvPr>
          <p:cNvPicPr>
            <a:picLocks/>
          </p:cNvPicPr>
          <p:nvPr/>
        </p:nvPicPr>
        <p:blipFill>
          <a:blip r:embed="rId4"/>
          <a:stretch>
            <a:fillRect/>
          </a:stretch>
        </p:blipFill>
        <p:spPr>
          <a:xfrm>
            <a:off x="2089522" y="878930"/>
            <a:ext cx="5461200" cy="5713200"/>
          </a:xfrm>
          <a:prstGeom prst="rect">
            <a:avLst/>
          </a:prstGeom>
        </p:spPr>
      </p:pic>
      <p:sp>
        <p:nvSpPr>
          <p:cNvPr id="4" name="Titel 3">
            <a:extLst>
              <a:ext uri="{FF2B5EF4-FFF2-40B4-BE49-F238E27FC236}">
                <a16:creationId xmlns:a16="http://schemas.microsoft.com/office/drawing/2014/main" id="{B09C8B58-1BD4-45E9-24CB-C0B10361F4B3}"/>
              </a:ext>
            </a:extLst>
          </p:cNvPr>
          <p:cNvSpPr>
            <a:spLocks noGrp="1"/>
          </p:cNvSpPr>
          <p:nvPr>
            <p:ph type="title"/>
          </p:nvPr>
        </p:nvSpPr>
        <p:spPr/>
        <p:txBody>
          <a:bodyPr/>
          <a:lstStyle/>
          <a:p>
            <a:endParaRPr lang="nl-NL"/>
          </a:p>
        </p:txBody>
      </p:sp>
      <p:pic>
        <p:nvPicPr>
          <p:cNvPr id="5" name="Picture 10">
            <a:extLst>
              <a:ext uri="{FF2B5EF4-FFF2-40B4-BE49-F238E27FC236}">
                <a16:creationId xmlns:a16="http://schemas.microsoft.com/office/drawing/2014/main" id="{5C8C9E8F-E5EC-DCCF-DE3D-59A1C5C2C494}"/>
              </a:ext>
            </a:extLst>
          </p:cNvPr>
          <p:cNvPicPr>
            <a:picLocks noChangeArrowheads="1"/>
          </p:cNvPicPr>
          <p:nvPr/>
        </p:nvPicPr>
        <p:blipFill>
          <a:blip r:embed="rId5"/>
          <a:srcRect/>
          <a:stretch/>
        </p:blipFill>
        <p:spPr bwMode="auto">
          <a:xfrm>
            <a:off x="2084865" y="880849"/>
            <a:ext cx="5461200" cy="57132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43BC84F1-8412-7EB7-EC5E-2616DA823FBA}"/>
              </a:ext>
            </a:extLst>
          </p:cNvPr>
          <p:cNvSpPr/>
          <p:nvPr/>
        </p:nvSpPr>
        <p:spPr>
          <a:xfrm>
            <a:off x="2501896" y="3423615"/>
            <a:ext cx="2318327" cy="11391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C675DEB1-6F49-7BCA-EFF9-0B1A454927EC}"/>
              </a:ext>
            </a:extLst>
          </p:cNvPr>
          <p:cNvSpPr txBox="1"/>
          <p:nvPr/>
        </p:nvSpPr>
        <p:spPr>
          <a:xfrm>
            <a:off x="200368" y="3736182"/>
            <a:ext cx="1974836" cy="523220"/>
          </a:xfrm>
          <a:prstGeom prst="rect">
            <a:avLst/>
          </a:prstGeom>
          <a:noFill/>
        </p:spPr>
        <p:txBody>
          <a:bodyPr wrap="square" rtlCol="0">
            <a:spAutoFit/>
          </a:bodyPr>
          <a:lstStyle/>
          <a:p>
            <a:r>
              <a:rPr lang="en-US" i="1" u="sng" dirty="0"/>
              <a:t>A</a:t>
            </a:r>
            <a:r>
              <a:rPr lang="en-US" i="1" dirty="0"/>
              <a:t>nalyzed</a:t>
            </a:r>
            <a:r>
              <a:rPr lang="nl-NL" i="1" dirty="0"/>
              <a:t> statevector</a:t>
            </a:r>
          </a:p>
          <a:p>
            <a:r>
              <a:rPr lang="nl-NL" i="1" dirty="0"/>
              <a:t>“posterior”</a:t>
            </a:r>
          </a:p>
        </p:txBody>
      </p:sp>
      <p:cxnSp>
        <p:nvCxnSpPr>
          <p:cNvPr id="10" name="Rechte verbindingslijn met pijl 9">
            <a:extLst>
              <a:ext uri="{FF2B5EF4-FFF2-40B4-BE49-F238E27FC236}">
                <a16:creationId xmlns:a16="http://schemas.microsoft.com/office/drawing/2014/main" id="{C1D589BF-45B6-CCDE-C559-FD320A176D75}"/>
              </a:ext>
            </a:extLst>
          </p:cNvPr>
          <p:cNvCxnSpPr>
            <a:cxnSpLocks/>
          </p:cNvCxnSpPr>
          <p:nvPr/>
        </p:nvCxnSpPr>
        <p:spPr>
          <a:xfrm>
            <a:off x="2027422" y="3916218"/>
            <a:ext cx="3278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hthoek 10">
            <a:extLst>
              <a:ext uri="{FF2B5EF4-FFF2-40B4-BE49-F238E27FC236}">
                <a16:creationId xmlns:a16="http://schemas.microsoft.com/office/drawing/2014/main" id="{6F0ED4F0-0C40-0243-B10C-2DE7966B97E9}"/>
              </a:ext>
            </a:extLst>
          </p:cNvPr>
          <p:cNvSpPr/>
          <p:nvPr/>
        </p:nvSpPr>
        <p:spPr>
          <a:xfrm>
            <a:off x="3084944" y="2613891"/>
            <a:ext cx="997529" cy="4471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B0FE7597-0094-364B-643C-D57DE7D063D1}"/>
              </a:ext>
            </a:extLst>
          </p:cNvPr>
          <p:cNvSpPr txBox="1"/>
          <p:nvPr/>
        </p:nvSpPr>
        <p:spPr>
          <a:xfrm>
            <a:off x="199789" y="2683571"/>
            <a:ext cx="2155484" cy="523220"/>
          </a:xfrm>
          <a:prstGeom prst="rect">
            <a:avLst/>
          </a:prstGeom>
          <a:noFill/>
        </p:spPr>
        <p:txBody>
          <a:bodyPr wrap="square" rtlCol="0">
            <a:spAutoFit/>
          </a:bodyPr>
          <a:lstStyle/>
          <a:p>
            <a:r>
              <a:rPr lang="en-US" i="1" u="sng" dirty="0"/>
              <a:t>B</a:t>
            </a:r>
            <a:r>
              <a:rPr lang="en-US" i="1" dirty="0"/>
              <a:t>ackground</a:t>
            </a:r>
            <a:r>
              <a:rPr lang="nl-NL" i="1" dirty="0"/>
              <a:t> statevector</a:t>
            </a:r>
          </a:p>
          <a:p>
            <a:r>
              <a:rPr lang="nl-NL" i="1" dirty="0"/>
              <a:t>“prior”</a:t>
            </a:r>
          </a:p>
        </p:txBody>
      </p:sp>
      <p:cxnSp>
        <p:nvCxnSpPr>
          <p:cNvPr id="13" name="Rechte verbindingslijn met pijl 12">
            <a:extLst>
              <a:ext uri="{FF2B5EF4-FFF2-40B4-BE49-F238E27FC236}">
                <a16:creationId xmlns:a16="http://schemas.microsoft.com/office/drawing/2014/main" id="{31532C5C-219F-9472-92B4-8D24B39335ED}"/>
              </a:ext>
            </a:extLst>
          </p:cNvPr>
          <p:cNvCxnSpPr>
            <a:cxnSpLocks/>
          </p:cNvCxnSpPr>
          <p:nvPr/>
        </p:nvCxnSpPr>
        <p:spPr>
          <a:xfrm>
            <a:off x="2300894" y="2867278"/>
            <a:ext cx="7641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9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xit" presetSubtype="0" fill="hold" nodeType="withEffect">
                                  <p:stCondLst>
                                    <p:cond delay="0"/>
                                  </p:stCondLst>
                                  <p:childTnLst>
                                    <p:animEffect transition="out" filter="fade">
                                      <p:cBhvr>
                                        <p:cTn id="9" dur="1000"/>
                                        <p:tgtEl>
                                          <p:spTgt spid="14"/>
                                        </p:tgtEl>
                                      </p:cBhvr>
                                    </p:animEffect>
                                    <p:set>
                                      <p:cBhvr>
                                        <p:cTn id="10" dur="1" fill="hold">
                                          <p:stCondLst>
                                            <p:cond delay="999"/>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childTnLst>
                                </p:cTn>
                              </p:par>
                              <p:par>
                                <p:cTn id="38" presetID="10" presetClass="exit" presetSubtype="0" fill="hold" nodeType="withEffect">
                                  <p:stCondLst>
                                    <p:cond delay="0"/>
                                  </p:stCondLst>
                                  <p:childTnLst>
                                    <p:animEffect transition="out" filter="fade">
                                      <p:cBhvr>
                                        <p:cTn id="39" dur="1000"/>
                                        <p:tgtEl>
                                          <p:spTgt spid="6"/>
                                        </p:tgtEl>
                                      </p:cBhvr>
                                    </p:animEffect>
                                    <p:set>
                                      <p:cBhvr>
                                        <p:cTn id="40" dur="1" fill="hold">
                                          <p:stCondLst>
                                            <p:cond delay="999"/>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1000"/>
                                        <p:tgtEl>
                                          <p:spTgt spid="11"/>
                                        </p:tgtEl>
                                      </p:cBhvr>
                                    </p:animEffect>
                                    <p:set>
                                      <p:cBhvr>
                                        <p:cTn id="45" dur="1" fill="hold">
                                          <p:stCondLst>
                                            <p:cond delay="9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8"/>
                                        </p:tgtEl>
                                      </p:cBhvr>
                                    </p:animEffect>
                                    <p:set>
                                      <p:cBhvr>
                                        <p:cTn id="48" dur="1" fill="hold">
                                          <p:stCondLst>
                                            <p:cond delay="999"/>
                                          </p:stCondLst>
                                        </p:cTn>
                                        <p:tgtEl>
                                          <p:spTgt spid="8"/>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childTnLst>
                                </p:cTn>
                              </p:par>
                              <p:par>
                                <p:cTn id="53" presetID="10" presetClass="exit" presetSubtype="0" fill="hold" nodeType="withEffect">
                                  <p:stCondLst>
                                    <p:cond delay="0"/>
                                  </p:stCondLst>
                                  <p:childTnLst>
                                    <p:animEffect transition="out" filter="fade">
                                      <p:cBhvr>
                                        <p:cTn id="54" dur="1000"/>
                                        <p:tgtEl>
                                          <p:spTgt spid="7"/>
                                        </p:tgtEl>
                                      </p:cBhvr>
                                    </p:animEffect>
                                    <p:set>
                                      <p:cBhvr>
                                        <p:cTn id="55"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11" grpId="0" animBg="1"/>
      <p:bldP spid="11" grpId="1"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9"/>
          <p:cNvSpPr txBox="1">
            <a:spLocks noGrp="1"/>
          </p:cNvSpPr>
          <p:nvPr>
            <p:ph type="title"/>
          </p:nvPr>
        </p:nvSpPr>
        <p:spPr>
          <a:xfrm>
            <a:off x="963084" y="4406901"/>
            <a:ext cx="10363200" cy="1362075"/>
          </a:xfrm>
          <a:prstGeom prst="rect">
            <a:avLst/>
          </a:prstGeom>
        </p:spPr>
        <p:txBody>
          <a:bodyPr spcFirstLastPara="1" wrap="square" lIns="982800" tIns="46800" rIns="270000" bIns="46800" anchor="t" anchorCtr="0">
            <a:noAutofit/>
          </a:bodyPr>
          <a:lstStyle/>
          <a:p>
            <a:pPr marL="0" lvl="0" indent="0" algn="l" rtl="0">
              <a:spcBef>
                <a:spcPts val="0"/>
              </a:spcBef>
              <a:spcAft>
                <a:spcPts val="0"/>
              </a:spcAft>
              <a:buNone/>
            </a:pPr>
            <a:r>
              <a:rPr lang="en-GB" dirty="0"/>
              <a:t>Problem description</a:t>
            </a:r>
            <a:endParaRPr dirty="0"/>
          </a:p>
        </p:txBody>
      </p:sp>
      <p:sp>
        <p:nvSpPr>
          <p:cNvPr id="766" name="Google Shape;766;p79"/>
          <p:cNvSpPr txBox="1">
            <a:spLocks noGrp="1"/>
          </p:cNvSpPr>
          <p:nvPr>
            <p:ph type="body" idx="1"/>
          </p:nvPr>
        </p:nvSpPr>
        <p:spPr>
          <a:xfrm>
            <a:off x="963084" y="2906713"/>
            <a:ext cx="10363200" cy="1500187"/>
          </a:xfrm>
          <a:prstGeom prst="rect">
            <a:avLst/>
          </a:prstGeom>
        </p:spPr>
        <p:txBody>
          <a:bodyPr spcFirstLastPara="1" wrap="square" lIns="982075" tIns="45700" rIns="270000" bIns="45700" anchor="b" anchorCtr="0">
            <a:noAutofit/>
          </a:bodyPr>
          <a:lstStyle/>
          <a:p>
            <a:pPr marL="0" lvl="0" indent="0" algn="l" rtl="0">
              <a:spcBef>
                <a:spcPts val="400"/>
              </a:spcBef>
              <a:spcAft>
                <a:spcPts val="0"/>
              </a:spcAft>
              <a:buNone/>
            </a:pPr>
            <a:r>
              <a:rPr lang="en-GB" dirty="0"/>
              <a:t>It is finally time for the</a:t>
            </a:r>
            <a:endParaRPr dirty="0"/>
          </a:p>
        </p:txBody>
      </p:sp>
    </p:spTree>
    <p:extLst>
      <p:ext uri="{BB962C8B-B14F-4D97-AF65-F5344CB8AC3E}">
        <p14:creationId xmlns:p14="http://schemas.microsoft.com/office/powerpoint/2010/main" val="57455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title"/>
          </p:nvPr>
        </p:nvSpPr>
        <p:spPr>
          <a:xfrm>
            <a:off x="1" y="487172"/>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Missing transition function</a:t>
            </a:r>
            <a:endParaRPr dirty="0"/>
          </a:p>
        </p:txBody>
      </p:sp>
      <p:sp>
        <p:nvSpPr>
          <p:cNvPr id="510" name="Google Shape;510;p53"/>
          <p:cNvSpPr txBox="1">
            <a:spLocks noGrp="1"/>
          </p:cNvSpPr>
          <p:nvPr>
            <p:ph type="body" idx="1"/>
          </p:nvPr>
        </p:nvSpPr>
        <p:spPr>
          <a:xfrm>
            <a:off x="0" y="2154077"/>
            <a:ext cx="12187800" cy="2071800"/>
          </a:xfrm>
          <a:prstGeom prst="rect">
            <a:avLst/>
          </a:prstGeom>
        </p:spPr>
        <p:txBody>
          <a:bodyPr spcFirstLastPara="1" wrap="square" lIns="982075" tIns="45700" rIns="270000" bIns="45700" anchor="t" anchorCtr="0">
            <a:noAutofit/>
          </a:bodyPr>
          <a:lstStyle/>
          <a:p>
            <a:pPr marL="457200" lvl="0" indent="0" algn="l" rtl="0">
              <a:spcBef>
                <a:spcPts val="360"/>
              </a:spcBef>
              <a:spcAft>
                <a:spcPts val="0"/>
              </a:spcAft>
              <a:buNone/>
            </a:pPr>
            <a:endParaRPr dirty="0"/>
          </a:p>
          <a:p>
            <a:pPr marL="114300" lvl="0" indent="0" algn="l" rtl="0">
              <a:spcBef>
                <a:spcPts val="360"/>
              </a:spcBef>
              <a:spcAft>
                <a:spcPts val="0"/>
              </a:spcAft>
              <a:buSzPts val="1800"/>
              <a:buNone/>
            </a:pPr>
            <a:r>
              <a:rPr lang="en-GB" dirty="0"/>
              <a:t>The EKF needs a transition function:</a:t>
            </a:r>
            <a:endParaRPr dirty="0"/>
          </a:p>
          <a:p>
            <a:pPr marL="0" lvl="0" indent="0" algn="l" rtl="0">
              <a:spcBef>
                <a:spcPts val="360"/>
              </a:spcBef>
              <a:spcAft>
                <a:spcPts val="0"/>
              </a:spcAft>
              <a:buNone/>
            </a:pPr>
            <a:endParaRPr dirty="0"/>
          </a:p>
        </p:txBody>
      </p:sp>
      <p:pic>
        <p:nvPicPr>
          <p:cNvPr id="511" name="Google Shape;511;p53"/>
          <p:cNvPicPr preferRelativeResize="0"/>
          <p:nvPr/>
        </p:nvPicPr>
        <p:blipFill>
          <a:blip r:embed="rId3">
            <a:alphaModFix/>
          </a:blip>
          <a:stretch>
            <a:fillRect/>
          </a:stretch>
        </p:blipFill>
        <p:spPr>
          <a:xfrm>
            <a:off x="8028300" y="2620892"/>
            <a:ext cx="2152650" cy="404365"/>
          </a:xfrm>
          <a:prstGeom prst="rect">
            <a:avLst/>
          </a:prstGeom>
          <a:noFill/>
          <a:ln>
            <a:noFill/>
          </a:ln>
        </p:spPr>
      </p:pic>
      <p:sp>
        <p:nvSpPr>
          <p:cNvPr id="514" name="Google Shape;514;p53"/>
          <p:cNvSpPr txBox="1"/>
          <p:nvPr/>
        </p:nvSpPr>
        <p:spPr>
          <a:xfrm>
            <a:off x="889536" y="4293078"/>
            <a:ext cx="10623000" cy="1272113"/>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Clr>
                <a:schemeClr val="dk1"/>
              </a:buClr>
              <a:buSzPts val="1100"/>
              <a:buFont typeface="Arial"/>
              <a:buNone/>
            </a:pPr>
            <a:r>
              <a:rPr lang="en-GB" sz="2500" dirty="0">
                <a:solidFill>
                  <a:schemeClr val="dk1"/>
                </a:solidFill>
              </a:rPr>
              <a:t>Problem: 	   does not directly depend on </a:t>
            </a:r>
            <a:endParaRPr sz="2500" dirty="0">
              <a:solidFill>
                <a:schemeClr val="dk1"/>
              </a:solidFill>
            </a:endParaRPr>
          </a:p>
          <a:p>
            <a:pPr marL="457200" lvl="0" indent="0" algn="l" rtl="0">
              <a:spcBef>
                <a:spcPts val="360"/>
              </a:spcBef>
              <a:spcAft>
                <a:spcPts val="0"/>
              </a:spcAft>
              <a:buClr>
                <a:schemeClr val="dk1"/>
              </a:buClr>
              <a:buSzPts val="1100"/>
              <a:buFont typeface="Arial"/>
              <a:buNone/>
            </a:pPr>
            <a:r>
              <a:rPr lang="en-GB" sz="2500" dirty="0">
                <a:solidFill>
                  <a:schemeClr val="dk1"/>
                </a:solidFill>
              </a:rPr>
              <a:t>		   depends on environmental conditions between    and </a:t>
            </a:r>
            <a:endParaRPr sz="2500" dirty="0">
              <a:solidFill>
                <a:schemeClr val="dk1"/>
              </a:solidFill>
            </a:endParaRPr>
          </a:p>
          <a:p>
            <a:pPr marL="0" lvl="0" indent="0" algn="l" rtl="0">
              <a:spcBef>
                <a:spcPts val="0"/>
              </a:spcBef>
              <a:spcAft>
                <a:spcPts val="0"/>
              </a:spcAft>
              <a:buNone/>
            </a:pPr>
            <a:endParaRPr dirty="0"/>
          </a:p>
        </p:txBody>
      </p:sp>
      <p:pic>
        <p:nvPicPr>
          <p:cNvPr id="515" name="Google Shape;515;p53"/>
          <p:cNvPicPr preferRelativeResize="0"/>
          <p:nvPr/>
        </p:nvPicPr>
        <p:blipFill>
          <a:blip r:embed="rId4">
            <a:alphaModFix/>
          </a:blip>
          <a:stretch>
            <a:fillRect/>
          </a:stretch>
        </p:blipFill>
        <p:spPr>
          <a:xfrm>
            <a:off x="7112650" y="4375412"/>
            <a:ext cx="304800" cy="419100"/>
          </a:xfrm>
          <a:prstGeom prst="rect">
            <a:avLst/>
          </a:prstGeom>
          <a:noFill/>
          <a:ln>
            <a:noFill/>
          </a:ln>
        </p:spPr>
      </p:pic>
      <p:pic>
        <p:nvPicPr>
          <p:cNvPr id="516" name="Google Shape;516;p53"/>
          <p:cNvPicPr preferRelativeResize="0"/>
          <p:nvPr/>
        </p:nvPicPr>
        <p:blipFill>
          <a:blip r:embed="rId5">
            <a:alphaModFix/>
          </a:blip>
          <a:stretch>
            <a:fillRect/>
          </a:stretch>
        </p:blipFill>
        <p:spPr>
          <a:xfrm>
            <a:off x="2346500" y="4367200"/>
            <a:ext cx="647700" cy="447675"/>
          </a:xfrm>
          <a:prstGeom prst="rect">
            <a:avLst/>
          </a:prstGeom>
          <a:noFill/>
          <a:ln>
            <a:noFill/>
          </a:ln>
        </p:spPr>
      </p:pic>
      <p:pic>
        <p:nvPicPr>
          <p:cNvPr id="517" name="Google Shape;517;p53"/>
          <p:cNvPicPr preferRelativeResize="0"/>
          <p:nvPr/>
        </p:nvPicPr>
        <p:blipFill>
          <a:blip r:embed="rId5">
            <a:alphaModFix/>
          </a:blip>
          <a:stretch>
            <a:fillRect/>
          </a:stretch>
        </p:blipFill>
        <p:spPr>
          <a:xfrm>
            <a:off x="2346500" y="4814875"/>
            <a:ext cx="647700" cy="447675"/>
          </a:xfrm>
          <a:prstGeom prst="rect">
            <a:avLst/>
          </a:prstGeom>
          <a:noFill/>
          <a:ln>
            <a:noFill/>
          </a:ln>
        </p:spPr>
      </p:pic>
      <p:pic>
        <p:nvPicPr>
          <p:cNvPr id="518" name="Google Shape;518;p53"/>
          <p:cNvPicPr preferRelativeResize="0"/>
          <p:nvPr/>
        </p:nvPicPr>
        <p:blipFill>
          <a:blip r:embed="rId6">
            <a:alphaModFix/>
          </a:blip>
          <a:stretch>
            <a:fillRect/>
          </a:stretch>
        </p:blipFill>
        <p:spPr>
          <a:xfrm>
            <a:off x="9755900" y="4954418"/>
            <a:ext cx="123825" cy="219075"/>
          </a:xfrm>
          <a:prstGeom prst="rect">
            <a:avLst/>
          </a:prstGeom>
          <a:noFill/>
          <a:ln>
            <a:noFill/>
          </a:ln>
        </p:spPr>
      </p:pic>
      <p:pic>
        <p:nvPicPr>
          <p:cNvPr id="519" name="Google Shape;519;p53"/>
          <p:cNvPicPr preferRelativeResize="0"/>
          <p:nvPr/>
        </p:nvPicPr>
        <p:blipFill>
          <a:blip r:embed="rId7">
            <a:alphaModFix/>
          </a:blip>
          <a:stretch>
            <a:fillRect/>
          </a:stretch>
        </p:blipFill>
        <p:spPr>
          <a:xfrm>
            <a:off x="10571949" y="4921727"/>
            <a:ext cx="695325" cy="266700"/>
          </a:xfrm>
          <a:prstGeom prst="rect">
            <a:avLst/>
          </a:prstGeom>
          <a:noFill/>
          <a:ln>
            <a:noFill/>
          </a:ln>
        </p:spPr>
      </p:pic>
      <p:pic>
        <p:nvPicPr>
          <p:cNvPr id="2" name="Afbeelding 1" descr="Afbeelding met tekst&#10;&#10;Automatisch gegenereerde beschrijving">
            <a:extLst>
              <a:ext uri="{FF2B5EF4-FFF2-40B4-BE49-F238E27FC236}">
                <a16:creationId xmlns:a16="http://schemas.microsoft.com/office/drawing/2014/main" id="{346ACF1E-6DBA-85C6-D341-08FD50842350}"/>
              </a:ext>
            </a:extLst>
          </p:cNvPr>
          <p:cNvPicPr>
            <a:picLocks noChangeAspect="1"/>
          </p:cNvPicPr>
          <p:nvPr/>
        </p:nvPicPr>
        <p:blipFill>
          <a:blip r:embed="rId8"/>
          <a:stretch>
            <a:fillRect/>
          </a:stretch>
        </p:blipFill>
        <p:spPr>
          <a:xfrm>
            <a:off x="8456509" y="3574232"/>
            <a:ext cx="1296231" cy="3881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5"/>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457200" lvl="0" indent="0" algn="l" rtl="0">
              <a:spcBef>
                <a:spcPts val="280"/>
              </a:spcBef>
              <a:spcAft>
                <a:spcPts val="0"/>
              </a:spcAft>
              <a:buNone/>
            </a:pPr>
            <a:endParaRPr sz="2200" dirty="0"/>
          </a:p>
          <a:p>
            <a:pPr indent="-368300">
              <a:buSzPts val="2200"/>
              <a:buFont typeface="Arial"/>
              <a:buChar char="-"/>
            </a:pPr>
            <a:r>
              <a:rPr lang="en-US" sz="2200" dirty="0"/>
              <a:t>4 years of testing data</a:t>
            </a:r>
            <a:endParaRPr lang="en-GB" sz="2200" dirty="0"/>
          </a:p>
          <a:p>
            <a:pPr marL="457200" lvl="0" indent="0" algn="l" rtl="0">
              <a:spcBef>
                <a:spcPts val="280"/>
              </a:spcBef>
              <a:spcAft>
                <a:spcPts val="0"/>
              </a:spcAft>
              <a:buNone/>
            </a:pPr>
            <a:endParaRPr lang="en-US" sz="2200" dirty="0"/>
          </a:p>
          <a:p>
            <a:pPr marL="457200" lvl="0" indent="-368300" algn="l" rtl="0">
              <a:spcBef>
                <a:spcPts val="280"/>
              </a:spcBef>
              <a:spcAft>
                <a:spcPts val="0"/>
              </a:spcAft>
              <a:buSzPts val="2200"/>
              <a:buChar char="-"/>
            </a:pPr>
            <a:r>
              <a:rPr lang="en-US" sz="2200" dirty="0"/>
              <a:t>Mean scaling factor per month</a:t>
            </a:r>
          </a:p>
          <a:p>
            <a:pPr marL="457200" lvl="0" indent="-368300" algn="l" rtl="0">
              <a:spcBef>
                <a:spcPts val="280"/>
              </a:spcBef>
              <a:spcAft>
                <a:spcPts val="0"/>
              </a:spcAft>
              <a:buSzPts val="2200"/>
              <a:buChar char="-"/>
            </a:pPr>
            <a:endParaRPr lang="en-GB" sz="2200" dirty="0"/>
          </a:p>
          <a:p>
            <a:pPr marL="457200" lvl="0" indent="-368300" algn="l" rtl="0">
              <a:spcBef>
                <a:spcPts val="280"/>
              </a:spcBef>
              <a:spcAft>
                <a:spcPts val="0"/>
              </a:spcAft>
              <a:buSzPts val="2200"/>
              <a:buChar char="-"/>
            </a:pPr>
            <a:r>
              <a:rPr lang="en-GB" sz="2200" dirty="0"/>
              <a:t>17 years of training data</a:t>
            </a:r>
          </a:p>
          <a:p>
            <a:pPr marL="457200" lvl="0" indent="-368300" algn="l" rtl="0">
              <a:spcBef>
                <a:spcPts val="280"/>
              </a:spcBef>
              <a:spcAft>
                <a:spcPts val="0"/>
              </a:spcAft>
              <a:buSzPts val="2200"/>
              <a:buChar char="-"/>
            </a:pPr>
            <a:endParaRPr lang="en-GB" sz="2200" dirty="0"/>
          </a:p>
          <a:p>
            <a:pPr marL="88900" lvl="0" indent="0" algn="l" rtl="0">
              <a:spcBef>
                <a:spcPts val="280"/>
              </a:spcBef>
              <a:spcAft>
                <a:spcPts val="0"/>
              </a:spcAft>
              <a:buSzPts val="2200"/>
            </a:pPr>
            <a:endParaRPr sz="2200" dirty="0"/>
          </a:p>
          <a:p>
            <a:pPr marL="457200" lvl="0" indent="0" algn="l" rtl="0">
              <a:spcBef>
                <a:spcPts val="280"/>
              </a:spcBef>
              <a:spcAft>
                <a:spcPts val="0"/>
              </a:spcAft>
              <a:buNone/>
            </a:pPr>
            <a:endParaRPr lang="nl-NL" sz="2200" dirty="0"/>
          </a:p>
          <a:p>
            <a:pPr marL="457200" lvl="0" indent="0" algn="l" rtl="0">
              <a:spcBef>
                <a:spcPts val="280"/>
              </a:spcBef>
              <a:spcAft>
                <a:spcPts val="0"/>
              </a:spcAft>
              <a:buNone/>
            </a:pPr>
            <a:endParaRPr sz="2200" dirty="0"/>
          </a:p>
          <a:p>
            <a:pPr marL="457200" lvl="0" indent="0" algn="l" rtl="0">
              <a:spcBef>
                <a:spcPts val="280"/>
              </a:spcBef>
              <a:spcAft>
                <a:spcPts val="0"/>
              </a:spcAft>
              <a:buNone/>
            </a:pPr>
            <a:endParaRPr sz="2200" dirty="0"/>
          </a:p>
        </p:txBody>
      </p:sp>
      <p:sp>
        <p:nvSpPr>
          <p:cNvPr id="439" name="Google Shape;439;p45"/>
          <p:cNvSpPr txBox="1">
            <a:spLocks noGrp="1"/>
          </p:cNvSpPr>
          <p:nvPr>
            <p:ph type="title"/>
          </p:nvPr>
        </p:nvSpPr>
        <p:spPr>
          <a:xfrm>
            <a:off x="335361" y="1340768"/>
            <a:ext cx="4431372"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sz="3000" dirty="0"/>
              <a:t>Seasonal pattern within scaling factors</a:t>
            </a:r>
            <a:endParaRPr sz="3000" dirty="0"/>
          </a:p>
        </p:txBody>
      </p:sp>
      <p:sp>
        <p:nvSpPr>
          <p:cNvPr id="440" name="Google Shape;440;p45"/>
          <p:cNvSpPr txBox="1">
            <a:spLocks noGrp="1"/>
          </p:cNvSpPr>
          <p:nvPr>
            <p:ph type="body" idx="1"/>
          </p:nvPr>
        </p:nvSpPr>
        <p:spPr>
          <a:xfrm>
            <a:off x="4766733" y="1340768"/>
            <a:ext cx="6815700" cy="5184600"/>
          </a:xfrm>
          <a:prstGeom prst="rect">
            <a:avLst/>
          </a:prstGeom>
        </p:spPr>
        <p:txBody>
          <a:bodyPr spcFirstLastPara="1" wrap="square" lIns="982075" tIns="45700" rIns="270000" bIns="45700" anchor="t" anchorCtr="0">
            <a:noAutofit/>
          </a:bodyPr>
          <a:lstStyle/>
          <a:p>
            <a:pPr marL="0" lvl="0" indent="0" algn="l" rtl="0">
              <a:spcBef>
                <a:spcPts val="640"/>
              </a:spcBef>
              <a:spcAft>
                <a:spcPts val="0"/>
              </a:spcAft>
              <a:buNone/>
            </a:pPr>
            <a:endParaRPr/>
          </a:p>
        </p:txBody>
      </p:sp>
      <p:pic>
        <p:nvPicPr>
          <p:cNvPr id="442" name="Google Shape;442;p45"/>
          <p:cNvPicPr preferRelativeResize="0"/>
          <p:nvPr/>
        </p:nvPicPr>
        <p:blipFill>
          <a:blip r:embed="rId3">
            <a:alphaModFix/>
          </a:blip>
          <a:stretch>
            <a:fillRect/>
          </a:stretch>
        </p:blipFill>
        <p:spPr>
          <a:xfrm>
            <a:off x="1823683" y="5646355"/>
            <a:ext cx="1519525" cy="244209"/>
          </a:xfrm>
          <a:prstGeom prst="rect">
            <a:avLst/>
          </a:prstGeom>
          <a:noFill/>
          <a:ln>
            <a:noFill/>
          </a:ln>
        </p:spPr>
      </p:pic>
      <p:pic>
        <p:nvPicPr>
          <p:cNvPr id="2050" name="Picture 2">
            <a:extLst>
              <a:ext uri="{FF2B5EF4-FFF2-40B4-BE49-F238E27FC236}">
                <a16:creationId xmlns:a16="http://schemas.microsoft.com/office/drawing/2014/main" id="{A63B5163-B435-F493-4175-E0C64E383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733" y="2091089"/>
            <a:ext cx="6870082" cy="3683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32EBC71-92D3-8615-CF0A-21B686057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6733" y="2084503"/>
            <a:ext cx="6870082" cy="3683957"/>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55818166-0257-E647-0088-BE1672772CAF}"/>
              </a:ext>
            </a:extLst>
          </p:cNvPr>
          <p:cNvSpPr/>
          <p:nvPr/>
        </p:nvSpPr>
        <p:spPr>
          <a:xfrm>
            <a:off x="5828425" y="2674813"/>
            <a:ext cx="860797" cy="25603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6D3CEE76-B3AC-2EF5-C8E7-F6ADEF2887C7}"/>
              </a:ext>
            </a:extLst>
          </p:cNvPr>
          <p:cNvSpPr/>
          <p:nvPr/>
        </p:nvSpPr>
        <p:spPr>
          <a:xfrm>
            <a:off x="7269578" y="2688181"/>
            <a:ext cx="860797" cy="25603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356D8ECF-326C-1DE7-4D9B-739454DC1ED7}"/>
              </a:ext>
            </a:extLst>
          </p:cNvPr>
          <p:cNvSpPr/>
          <p:nvPr/>
        </p:nvSpPr>
        <p:spPr>
          <a:xfrm>
            <a:off x="8714700" y="2688181"/>
            <a:ext cx="860797" cy="25603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924D98D1-FA09-0E7A-FD27-C0761427FFFF}"/>
              </a:ext>
            </a:extLst>
          </p:cNvPr>
          <p:cNvSpPr/>
          <p:nvPr/>
        </p:nvSpPr>
        <p:spPr>
          <a:xfrm>
            <a:off x="10148566" y="2652907"/>
            <a:ext cx="860797" cy="25603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par>
                                <p:cTn id="8" presetID="10" presetClass="exit" presetSubtype="0" fill="hold" nodeType="withEffect">
                                  <p:stCondLst>
                                    <p:cond delay="0"/>
                                  </p:stCondLst>
                                  <p:childTnLst>
                                    <p:animEffect transition="out" filter="fade">
                                      <p:cBhvr>
                                        <p:cTn id="9" dur="1000"/>
                                        <p:tgtEl>
                                          <p:spTgt spid="2052"/>
                                        </p:tgtEl>
                                      </p:cBhvr>
                                    </p:animEffect>
                                    <p:set>
                                      <p:cBhvr>
                                        <p:cTn id="10" dur="1" fill="hold">
                                          <p:stCondLst>
                                            <p:cond delay="999"/>
                                          </p:stCondLst>
                                        </p:cTn>
                                        <p:tgtEl>
                                          <p:spTgt spid="205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6"/>
          <p:cNvSpPr txBox="1">
            <a:spLocks noGrp="1"/>
          </p:cNvSpPr>
          <p:nvPr>
            <p:ph type="body" idx="1"/>
          </p:nvPr>
        </p:nvSpPr>
        <p:spPr>
          <a:xfrm>
            <a:off x="6622875" y="2911539"/>
            <a:ext cx="5386800" cy="639900"/>
          </a:xfrm>
          <a:prstGeom prst="rect">
            <a:avLst/>
          </a:prstGeom>
        </p:spPr>
        <p:txBody>
          <a:bodyPr spcFirstLastPara="1" wrap="square" lIns="982075" tIns="45700" rIns="270000" bIns="45700" anchor="b" anchorCtr="0">
            <a:noAutofit/>
          </a:bodyPr>
          <a:lstStyle/>
          <a:p>
            <a:pPr marL="0" lvl="0" indent="0" algn="l" rtl="0">
              <a:spcBef>
                <a:spcPts val="480"/>
              </a:spcBef>
              <a:spcAft>
                <a:spcPts val="0"/>
              </a:spcAft>
              <a:buNone/>
            </a:pPr>
            <a:r>
              <a:rPr lang="en-GB" b="0" dirty="0"/>
              <a:t>= single flux in biosphere</a:t>
            </a:r>
          </a:p>
        </p:txBody>
      </p:sp>
      <p:sp>
        <p:nvSpPr>
          <p:cNvPr id="451" name="Google Shape;451;p46"/>
          <p:cNvSpPr txBox="1">
            <a:spLocks noGrp="1"/>
          </p:cNvSpPr>
          <p:nvPr>
            <p:ph type="title"/>
          </p:nvPr>
        </p:nvSpPr>
        <p:spPr>
          <a:xfrm>
            <a:off x="0" y="965937"/>
            <a:ext cx="12192000" cy="639000"/>
          </a:xfrm>
          <a:prstGeom prst="rect">
            <a:avLst/>
          </a:prstGeom>
        </p:spPr>
        <p:txBody>
          <a:bodyPr spcFirstLastPara="1" wrap="square" lIns="982800" tIns="46800" rIns="270000" bIns="46800" anchor="ctr" anchorCtr="0">
            <a:noAutofit/>
          </a:bodyPr>
          <a:lstStyle/>
          <a:p>
            <a:pPr lvl="0"/>
            <a:r>
              <a:rPr lang="en-GB" sz="4400" dirty="0"/>
              <a:t>Seasonal patterns results in a </a:t>
            </a:r>
            <a:r>
              <a:rPr lang="en-GB" sz="4400" u="sng" dirty="0"/>
              <a:t>predictable</a:t>
            </a:r>
            <a:r>
              <a:rPr lang="en-GB" sz="4400" dirty="0"/>
              <a:t> change in flux</a:t>
            </a:r>
            <a:endParaRPr dirty="0"/>
          </a:p>
        </p:txBody>
      </p:sp>
      <p:pic>
        <p:nvPicPr>
          <p:cNvPr id="2" name="Picture 2">
            <a:extLst>
              <a:ext uri="{FF2B5EF4-FFF2-40B4-BE49-F238E27FC236}">
                <a16:creationId xmlns:a16="http://schemas.microsoft.com/office/drawing/2014/main" id="{DA2D762D-E376-844B-D612-2B1A25DDC8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bwMode="auto">
          <a:xfrm>
            <a:off x="609732" y="3161439"/>
            <a:ext cx="5384066" cy="288551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ep 5">
            <a:extLst>
              <a:ext uri="{FF2B5EF4-FFF2-40B4-BE49-F238E27FC236}">
                <a16:creationId xmlns:a16="http://schemas.microsoft.com/office/drawing/2014/main" id="{E1425974-947C-4A94-DA0D-ECD1920AC213}"/>
              </a:ext>
            </a:extLst>
          </p:cNvPr>
          <p:cNvGrpSpPr/>
          <p:nvPr/>
        </p:nvGrpSpPr>
        <p:grpSpPr>
          <a:xfrm>
            <a:off x="1228436" y="3600450"/>
            <a:ext cx="1117600" cy="2447301"/>
            <a:chOff x="1171575" y="3600450"/>
            <a:chExt cx="1202169" cy="2447301"/>
          </a:xfrm>
        </p:grpSpPr>
        <p:sp>
          <p:nvSpPr>
            <p:cNvPr id="26" name="Rechthoek: afgeronde hoeken 25">
              <a:extLst>
                <a:ext uri="{FF2B5EF4-FFF2-40B4-BE49-F238E27FC236}">
                  <a16:creationId xmlns:a16="http://schemas.microsoft.com/office/drawing/2014/main" id="{04FBCA59-0D7E-266C-056C-FCF761E59CE4}"/>
                </a:ext>
              </a:extLst>
            </p:cNvPr>
            <p:cNvSpPr/>
            <p:nvPr/>
          </p:nvSpPr>
          <p:spPr>
            <a:xfrm>
              <a:off x="1171575" y="3600450"/>
              <a:ext cx="1202169" cy="244730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8" name="Ovaal 27">
              <a:extLst>
                <a:ext uri="{FF2B5EF4-FFF2-40B4-BE49-F238E27FC236}">
                  <a16:creationId xmlns:a16="http://schemas.microsoft.com/office/drawing/2014/main" id="{8092D365-4DB4-91BA-018F-AB24CA47276B}"/>
                </a:ext>
              </a:extLst>
            </p:cNvPr>
            <p:cNvSpPr/>
            <p:nvPr/>
          </p:nvSpPr>
          <p:spPr>
            <a:xfrm>
              <a:off x="1330286" y="4824100"/>
              <a:ext cx="148096" cy="15072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Ovaal 29">
              <a:extLst>
                <a:ext uri="{FF2B5EF4-FFF2-40B4-BE49-F238E27FC236}">
                  <a16:creationId xmlns:a16="http://schemas.microsoft.com/office/drawing/2014/main" id="{6FF064FC-0069-3093-1B7D-A245450CE401}"/>
                </a:ext>
              </a:extLst>
            </p:cNvPr>
            <p:cNvSpPr/>
            <p:nvPr/>
          </p:nvSpPr>
          <p:spPr>
            <a:xfrm>
              <a:off x="2023737" y="4453468"/>
              <a:ext cx="148096" cy="1507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 name="Pijl: omlaag 30">
            <a:extLst>
              <a:ext uri="{FF2B5EF4-FFF2-40B4-BE49-F238E27FC236}">
                <a16:creationId xmlns:a16="http://schemas.microsoft.com/office/drawing/2014/main" id="{38F12206-462F-4E99-63E1-FA33C0116A08}"/>
              </a:ext>
            </a:extLst>
          </p:cNvPr>
          <p:cNvSpPr/>
          <p:nvPr/>
        </p:nvSpPr>
        <p:spPr>
          <a:xfrm rot="10800000">
            <a:off x="10696766" y="4537632"/>
            <a:ext cx="647317" cy="1010258"/>
          </a:xfrm>
          <a:prstGeom prst="down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sp>
        <p:nvSpPr>
          <p:cNvPr id="32" name="Pijl: omlaag 31">
            <a:extLst>
              <a:ext uri="{FF2B5EF4-FFF2-40B4-BE49-F238E27FC236}">
                <a16:creationId xmlns:a16="http://schemas.microsoft.com/office/drawing/2014/main" id="{067EAD6D-A99F-9DC6-7FB3-581DF21E4CD6}"/>
              </a:ext>
            </a:extLst>
          </p:cNvPr>
          <p:cNvSpPr/>
          <p:nvPr/>
        </p:nvSpPr>
        <p:spPr>
          <a:xfrm rot="10800000">
            <a:off x="9665558" y="5150660"/>
            <a:ext cx="2376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cxnSp>
        <p:nvCxnSpPr>
          <p:cNvPr id="33" name="Rechte verbindingslijn met pijl 32">
            <a:extLst>
              <a:ext uri="{FF2B5EF4-FFF2-40B4-BE49-F238E27FC236}">
                <a16:creationId xmlns:a16="http://schemas.microsoft.com/office/drawing/2014/main" id="{2E4C8BD4-BA1F-F85E-B20D-DC84E4627800}"/>
              </a:ext>
            </a:extLst>
          </p:cNvPr>
          <p:cNvCxnSpPr/>
          <p:nvPr/>
        </p:nvCxnSpPr>
        <p:spPr>
          <a:xfrm>
            <a:off x="10087373" y="5349274"/>
            <a:ext cx="4208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Pijl: omlaag 33">
            <a:extLst>
              <a:ext uri="{FF2B5EF4-FFF2-40B4-BE49-F238E27FC236}">
                <a16:creationId xmlns:a16="http://schemas.microsoft.com/office/drawing/2014/main" id="{3EC88C57-BA57-0D47-607F-A7B0DCB911E5}"/>
              </a:ext>
            </a:extLst>
          </p:cNvPr>
          <p:cNvSpPr/>
          <p:nvPr/>
        </p:nvSpPr>
        <p:spPr>
          <a:xfrm>
            <a:off x="8440722" y="5263550"/>
            <a:ext cx="66293" cy="198616"/>
          </a:xfrm>
          <a:prstGeom prst="down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sp>
        <p:nvSpPr>
          <p:cNvPr id="35" name="Pijl: omlaag 34">
            <a:extLst>
              <a:ext uri="{FF2B5EF4-FFF2-40B4-BE49-F238E27FC236}">
                <a16:creationId xmlns:a16="http://schemas.microsoft.com/office/drawing/2014/main" id="{C16D4311-98E2-AF87-BD78-0C37C9656079}"/>
              </a:ext>
            </a:extLst>
          </p:cNvPr>
          <p:cNvSpPr/>
          <p:nvPr/>
        </p:nvSpPr>
        <p:spPr>
          <a:xfrm rot="10800000">
            <a:off x="7152340" y="5150661"/>
            <a:ext cx="2376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cxnSp>
        <p:nvCxnSpPr>
          <p:cNvPr id="36" name="Rechte verbindingslijn met pijl 35">
            <a:extLst>
              <a:ext uri="{FF2B5EF4-FFF2-40B4-BE49-F238E27FC236}">
                <a16:creationId xmlns:a16="http://schemas.microsoft.com/office/drawing/2014/main" id="{332BB587-C787-E550-1E19-D1BB5FA87CEE}"/>
              </a:ext>
            </a:extLst>
          </p:cNvPr>
          <p:cNvCxnSpPr/>
          <p:nvPr/>
        </p:nvCxnSpPr>
        <p:spPr>
          <a:xfrm>
            <a:off x="7574155" y="5349275"/>
            <a:ext cx="4208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Pijl: omlaag 36">
            <a:extLst>
              <a:ext uri="{FF2B5EF4-FFF2-40B4-BE49-F238E27FC236}">
                <a16:creationId xmlns:a16="http://schemas.microsoft.com/office/drawing/2014/main" id="{5767902A-188F-B5D0-890B-C99E403BD975}"/>
              </a:ext>
            </a:extLst>
          </p:cNvPr>
          <p:cNvSpPr/>
          <p:nvPr/>
        </p:nvSpPr>
        <p:spPr>
          <a:xfrm rot="10800000">
            <a:off x="7264536" y="3076921"/>
            <a:ext cx="237600" cy="3972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ln w="0"/>
              <a:solidFill>
                <a:schemeClr val="tx1"/>
              </a:solidFill>
              <a:effectLst>
                <a:outerShdw blurRad="38100" dist="19050" dir="2700000" algn="tl" rotWithShape="0">
                  <a:schemeClr val="dk1">
                    <a:alpha val="40000"/>
                  </a:schemeClr>
                </a:outerShdw>
              </a:effectLst>
            </a:endParaRPr>
          </a:p>
        </p:txBody>
      </p:sp>
      <p:grpSp>
        <p:nvGrpSpPr>
          <p:cNvPr id="15" name="Groep 14">
            <a:extLst>
              <a:ext uri="{FF2B5EF4-FFF2-40B4-BE49-F238E27FC236}">
                <a16:creationId xmlns:a16="http://schemas.microsoft.com/office/drawing/2014/main" id="{6299F019-29D1-1AD1-386E-ABD4CCDE0129}"/>
              </a:ext>
            </a:extLst>
          </p:cNvPr>
          <p:cNvGrpSpPr/>
          <p:nvPr/>
        </p:nvGrpSpPr>
        <p:grpSpPr>
          <a:xfrm>
            <a:off x="2342308" y="3599653"/>
            <a:ext cx="1117600" cy="2447301"/>
            <a:chOff x="1171575" y="3600450"/>
            <a:chExt cx="1202169" cy="2447301"/>
          </a:xfrm>
        </p:grpSpPr>
        <p:sp>
          <p:nvSpPr>
            <p:cNvPr id="16" name="Rechthoek: afgeronde hoeken 15">
              <a:extLst>
                <a:ext uri="{FF2B5EF4-FFF2-40B4-BE49-F238E27FC236}">
                  <a16:creationId xmlns:a16="http://schemas.microsoft.com/office/drawing/2014/main" id="{C3196B0C-694B-1AC8-00A9-07593B9B6428}"/>
                </a:ext>
              </a:extLst>
            </p:cNvPr>
            <p:cNvSpPr/>
            <p:nvPr/>
          </p:nvSpPr>
          <p:spPr>
            <a:xfrm>
              <a:off x="1171575" y="3600450"/>
              <a:ext cx="1202169" cy="244730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17" name="Ovaal 16">
              <a:extLst>
                <a:ext uri="{FF2B5EF4-FFF2-40B4-BE49-F238E27FC236}">
                  <a16:creationId xmlns:a16="http://schemas.microsoft.com/office/drawing/2014/main" id="{6D78A121-2BFC-8E14-AEAC-59B770ED6071}"/>
                </a:ext>
              </a:extLst>
            </p:cNvPr>
            <p:cNvSpPr/>
            <p:nvPr/>
          </p:nvSpPr>
          <p:spPr>
            <a:xfrm>
              <a:off x="1330286" y="4824100"/>
              <a:ext cx="148096" cy="15072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Ovaal 17">
              <a:extLst>
                <a:ext uri="{FF2B5EF4-FFF2-40B4-BE49-F238E27FC236}">
                  <a16:creationId xmlns:a16="http://schemas.microsoft.com/office/drawing/2014/main" id="{C46BAF31-D424-968D-9E18-43424BE2781D}"/>
                </a:ext>
              </a:extLst>
            </p:cNvPr>
            <p:cNvSpPr/>
            <p:nvPr/>
          </p:nvSpPr>
          <p:spPr>
            <a:xfrm>
              <a:off x="2023737" y="4453468"/>
              <a:ext cx="148096" cy="1507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9" name="Groep 18">
            <a:extLst>
              <a:ext uri="{FF2B5EF4-FFF2-40B4-BE49-F238E27FC236}">
                <a16:creationId xmlns:a16="http://schemas.microsoft.com/office/drawing/2014/main" id="{30C6D786-F37D-0443-2CA2-430F3ACCC1A3}"/>
              </a:ext>
            </a:extLst>
          </p:cNvPr>
          <p:cNvGrpSpPr/>
          <p:nvPr/>
        </p:nvGrpSpPr>
        <p:grpSpPr>
          <a:xfrm>
            <a:off x="3478602" y="3599652"/>
            <a:ext cx="1117600" cy="2447301"/>
            <a:chOff x="1171575" y="3600450"/>
            <a:chExt cx="1202169" cy="2447301"/>
          </a:xfrm>
        </p:grpSpPr>
        <p:sp>
          <p:nvSpPr>
            <p:cNvPr id="20" name="Rechthoek: afgeronde hoeken 19">
              <a:extLst>
                <a:ext uri="{FF2B5EF4-FFF2-40B4-BE49-F238E27FC236}">
                  <a16:creationId xmlns:a16="http://schemas.microsoft.com/office/drawing/2014/main" id="{9B39A559-6F17-FA9D-D1B8-E434E9B98DDB}"/>
                </a:ext>
              </a:extLst>
            </p:cNvPr>
            <p:cNvSpPr/>
            <p:nvPr/>
          </p:nvSpPr>
          <p:spPr>
            <a:xfrm>
              <a:off x="1171575" y="3600450"/>
              <a:ext cx="1202169" cy="244730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1" name="Ovaal 20">
              <a:extLst>
                <a:ext uri="{FF2B5EF4-FFF2-40B4-BE49-F238E27FC236}">
                  <a16:creationId xmlns:a16="http://schemas.microsoft.com/office/drawing/2014/main" id="{3232CE47-CBF8-D5B6-E050-0F4755B34266}"/>
                </a:ext>
              </a:extLst>
            </p:cNvPr>
            <p:cNvSpPr/>
            <p:nvPr/>
          </p:nvSpPr>
          <p:spPr>
            <a:xfrm>
              <a:off x="1330286" y="4824100"/>
              <a:ext cx="148096" cy="15072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Ovaal 21">
              <a:extLst>
                <a:ext uri="{FF2B5EF4-FFF2-40B4-BE49-F238E27FC236}">
                  <a16:creationId xmlns:a16="http://schemas.microsoft.com/office/drawing/2014/main" id="{8124784D-31F1-125C-C78F-63F18C7479F8}"/>
                </a:ext>
              </a:extLst>
            </p:cNvPr>
            <p:cNvSpPr/>
            <p:nvPr/>
          </p:nvSpPr>
          <p:spPr>
            <a:xfrm>
              <a:off x="2023737" y="4453468"/>
              <a:ext cx="148096" cy="1507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3" name="Groep 22">
            <a:extLst>
              <a:ext uri="{FF2B5EF4-FFF2-40B4-BE49-F238E27FC236}">
                <a16:creationId xmlns:a16="http://schemas.microsoft.com/office/drawing/2014/main" id="{E7D80170-6986-8006-1DE1-66438BC7AC2F}"/>
              </a:ext>
            </a:extLst>
          </p:cNvPr>
          <p:cNvGrpSpPr/>
          <p:nvPr/>
        </p:nvGrpSpPr>
        <p:grpSpPr>
          <a:xfrm>
            <a:off x="4600848" y="3598855"/>
            <a:ext cx="1117600" cy="2447301"/>
            <a:chOff x="1171575" y="3600450"/>
            <a:chExt cx="1202169" cy="2447301"/>
          </a:xfrm>
        </p:grpSpPr>
        <p:sp>
          <p:nvSpPr>
            <p:cNvPr id="24" name="Rechthoek: afgeronde hoeken 23">
              <a:extLst>
                <a:ext uri="{FF2B5EF4-FFF2-40B4-BE49-F238E27FC236}">
                  <a16:creationId xmlns:a16="http://schemas.microsoft.com/office/drawing/2014/main" id="{522FB28E-43F4-32CC-8224-4CC2B3E2D29A}"/>
                </a:ext>
              </a:extLst>
            </p:cNvPr>
            <p:cNvSpPr/>
            <p:nvPr/>
          </p:nvSpPr>
          <p:spPr>
            <a:xfrm>
              <a:off x="1171575" y="3600450"/>
              <a:ext cx="1202169" cy="244730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5" name="Ovaal 24">
              <a:extLst>
                <a:ext uri="{FF2B5EF4-FFF2-40B4-BE49-F238E27FC236}">
                  <a16:creationId xmlns:a16="http://schemas.microsoft.com/office/drawing/2014/main" id="{23360FC1-C614-F5A1-F7E7-024A9D89359F}"/>
                </a:ext>
              </a:extLst>
            </p:cNvPr>
            <p:cNvSpPr/>
            <p:nvPr/>
          </p:nvSpPr>
          <p:spPr>
            <a:xfrm>
              <a:off x="1330286" y="4824100"/>
              <a:ext cx="148096" cy="15072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Ovaal 26">
              <a:extLst>
                <a:ext uri="{FF2B5EF4-FFF2-40B4-BE49-F238E27FC236}">
                  <a16:creationId xmlns:a16="http://schemas.microsoft.com/office/drawing/2014/main" id="{BA006ED6-FE8A-BFBC-E5FC-DEE373287557}"/>
                </a:ext>
              </a:extLst>
            </p:cNvPr>
            <p:cNvSpPr/>
            <p:nvPr/>
          </p:nvSpPr>
          <p:spPr>
            <a:xfrm>
              <a:off x="2023737" y="4453468"/>
              <a:ext cx="148096" cy="1507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320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7"/>
          <p:cNvSpPr txBox="1">
            <a:spLocks noGrp="1"/>
          </p:cNvSpPr>
          <p:nvPr>
            <p:ph type="title"/>
          </p:nvPr>
        </p:nvSpPr>
        <p:spPr>
          <a:xfrm>
            <a:off x="0" y="584200"/>
            <a:ext cx="12192000" cy="6390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Idea: learn the transition function!</a:t>
            </a:r>
            <a:endParaRPr/>
          </a:p>
        </p:txBody>
      </p:sp>
      <p:sp>
        <p:nvSpPr>
          <p:cNvPr id="560" name="Google Shape;560;p57"/>
          <p:cNvSpPr txBox="1"/>
          <p:nvPr/>
        </p:nvSpPr>
        <p:spPr>
          <a:xfrm>
            <a:off x="1468250" y="3311625"/>
            <a:ext cx="97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Goal: </a:t>
            </a:r>
            <a:endParaRPr sz="2000" b="1"/>
          </a:p>
        </p:txBody>
      </p:sp>
      <p:pic>
        <p:nvPicPr>
          <p:cNvPr id="561" name="Google Shape;561;p57"/>
          <p:cNvPicPr preferRelativeResize="0"/>
          <p:nvPr/>
        </p:nvPicPr>
        <p:blipFill>
          <a:blip r:embed="rId3"/>
          <a:srcRect/>
          <a:stretch/>
        </p:blipFill>
        <p:spPr>
          <a:xfrm>
            <a:off x="2350844" y="3428199"/>
            <a:ext cx="905301" cy="304800"/>
          </a:xfrm>
          <a:prstGeom prst="rect">
            <a:avLst/>
          </a:prstGeom>
          <a:noFill/>
          <a:ln>
            <a:noFill/>
          </a:ln>
        </p:spPr>
      </p:pic>
      <p:pic>
        <p:nvPicPr>
          <p:cNvPr id="562" name="Google Shape;562;p57"/>
          <p:cNvPicPr preferRelativeResize="0"/>
          <p:nvPr/>
        </p:nvPicPr>
        <p:blipFill>
          <a:blip r:embed="rId4">
            <a:alphaModFix/>
          </a:blip>
          <a:stretch>
            <a:fillRect/>
          </a:stretch>
        </p:blipFill>
        <p:spPr>
          <a:xfrm>
            <a:off x="3452137" y="1156525"/>
            <a:ext cx="5287726" cy="5561950"/>
          </a:xfrm>
          <a:prstGeom prst="rect">
            <a:avLst/>
          </a:prstGeom>
          <a:noFill/>
          <a:ln>
            <a:noFill/>
          </a:ln>
        </p:spPr>
      </p:pic>
      <p:pic>
        <p:nvPicPr>
          <p:cNvPr id="563" name="Google Shape;563;p57"/>
          <p:cNvPicPr preferRelativeResize="0"/>
          <p:nvPr/>
        </p:nvPicPr>
        <p:blipFill>
          <a:blip r:embed="rId5">
            <a:alphaModFix/>
          </a:blip>
          <a:stretch>
            <a:fillRect/>
          </a:stretch>
        </p:blipFill>
        <p:spPr>
          <a:xfrm>
            <a:off x="4724393" y="3396932"/>
            <a:ext cx="304800" cy="304800"/>
          </a:xfrm>
          <a:prstGeom prst="rect">
            <a:avLst/>
          </a:prstGeom>
          <a:noFill/>
          <a:ln>
            <a:noFill/>
          </a:ln>
        </p:spPr>
      </p:pic>
      <p:sp>
        <p:nvSpPr>
          <p:cNvPr id="564" name="Google Shape;564;p57"/>
          <p:cNvSpPr/>
          <p:nvPr/>
        </p:nvSpPr>
        <p:spPr>
          <a:xfrm rot="-1632042">
            <a:off x="2702867" y="4289422"/>
            <a:ext cx="2636352" cy="50153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txBox="1"/>
          <p:nvPr/>
        </p:nvSpPr>
        <p:spPr>
          <a:xfrm rot="-1586730">
            <a:off x="3378017" y="4849870"/>
            <a:ext cx="1285965" cy="400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 data </a:t>
            </a:r>
            <a:endParaRPr/>
          </a:p>
        </p:txBody>
      </p:sp>
      <p:sp>
        <p:nvSpPr>
          <p:cNvPr id="566" name="Google Shape;566;p57"/>
          <p:cNvSpPr/>
          <p:nvPr/>
        </p:nvSpPr>
        <p:spPr>
          <a:xfrm rot="-1632591">
            <a:off x="5173204" y="3569382"/>
            <a:ext cx="488791" cy="50153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txBox="1"/>
          <p:nvPr/>
        </p:nvSpPr>
        <p:spPr>
          <a:xfrm rot="-1587234">
            <a:off x="5291815" y="4030738"/>
            <a:ext cx="783799" cy="400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Target </a:t>
            </a:r>
            <a:endParaRPr dirty="0"/>
          </a:p>
        </p:txBody>
      </p:sp>
      <p:pic>
        <p:nvPicPr>
          <p:cNvPr id="12" name="Picture 2">
            <a:extLst>
              <a:ext uri="{FF2B5EF4-FFF2-40B4-BE49-F238E27FC236}">
                <a16:creationId xmlns:a16="http://schemas.microsoft.com/office/drawing/2014/main" id="{5153366C-09ED-1656-CE5C-AC79C6683E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855430">
            <a:off x="3033579" y="5565234"/>
            <a:ext cx="745731" cy="7457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a:extLst>
              <a:ext uri="{FF2B5EF4-FFF2-40B4-BE49-F238E27FC236}">
                <a16:creationId xmlns:a16="http://schemas.microsoft.com/office/drawing/2014/main" id="{7BC4B1F7-E064-BBA1-955A-118024DC2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789231">
            <a:off x="3699751" y="5326624"/>
            <a:ext cx="662364" cy="6623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57E364D-6A32-0195-41E2-8C2DECB5C7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2507" y="4955746"/>
            <a:ext cx="745731" cy="745731"/>
          </a:xfrm>
          <a:prstGeom prst="rect">
            <a:avLst/>
          </a:prstGeom>
          <a:noFill/>
          <a:extLst>
            <a:ext uri="{909E8E84-426E-40DD-AFC4-6F175D3DCCD1}">
              <a14:hiddenFill xmlns:a14="http://schemas.microsoft.com/office/drawing/2010/main">
                <a:solidFill>
                  <a:srgbClr val="FFFFFF"/>
                </a:solidFill>
              </a14:hiddenFill>
            </a:ext>
          </a:extLst>
        </p:spPr>
      </p:pic>
      <p:sp>
        <p:nvSpPr>
          <p:cNvPr id="17" name="Wolk 16">
            <a:extLst>
              <a:ext uri="{FF2B5EF4-FFF2-40B4-BE49-F238E27FC236}">
                <a16:creationId xmlns:a16="http://schemas.microsoft.com/office/drawing/2014/main" id="{0DB1FC5E-1F05-AC37-3C95-B7E5097679B9}"/>
              </a:ext>
            </a:extLst>
          </p:cNvPr>
          <p:cNvSpPr/>
          <p:nvPr/>
        </p:nvSpPr>
        <p:spPr>
          <a:xfrm>
            <a:off x="4595656" y="3278780"/>
            <a:ext cx="563823" cy="52544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9B9D8E18-2267-09BC-97FB-D866E5F25D55}"/>
              </a:ext>
            </a:extLst>
          </p:cNvPr>
          <p:cNvSpPr/>
          <p:nvPr/>
        </p:nvSpPr>
        <p:spPr>
          <a:xfrm>
            <a:off x="6337139" y="4111720"/>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752D1B7E-9483-1FED-581F-4DD896BF1256}"/>
              </a:ext>
            </a:extLst>
          </p:cNvPr>
          <p:cNvSpPr/>
          <p:nvPr/>
        </p:nvSpPr>
        <p:spPr>
          <a:xfrm rot="5400000">
            <a:off x="7033158" y="4274143"/>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642048EB-2D37-9238-E1A5-4574856FE1B1}"/>
              </a:ext>
            </a:extLst>
          </p:cNvPr>
          <p:cNvSpPr/>
          <p:nvPr/>
        </p:nvSpPr>
        <p:spPr>
          <a:xfrm>
            <a:off x="7784437" y="4031794"/>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9C54206E-DCAA-3456-FE83-C5A93A623C8E}"/>
              </a:ext>
            </a:extLst>
          </p:cNvPr>
          <p:cNvSpPr/>
          <p:nvPr/>
        </p:nvSpPr>
        <p:spPr>
          <a:xfrm>
            <a:off x="5504063" y="4998627"/>
            <a:ext cx="3235800" cy="1719848"/>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5">
            <a:extLst>
              <a:ext uri="{FF2B5EF4-FFF2-40B4-BE49-F238E27FC236}">
                <a16:creationId xmlns:a16="http://schemas.microsoft.com/office/drawing/2014/main" id="{BA2318A3-BC4D-7E3F-DFAA-4A0BE01691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985759">
            <a:off x="5019227" y="4662391"/>
            <a:ext cx="672473" cy="672473"/>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9939B93E-7413-A416-6DA1-5B1BA438DD6B}"/>
              </a:ext>
            </a:extLst>
          </p:cNvPr>
          <p:cNvSpPr/>
          <p:nvPr/>
        </p:nvSpPr>
        <p:spPr>
          <a:xfrm>
            <a:off x="5807454" y="1214322"/>
            <a:ext cx="2650746" cy="1364334"/>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2D025ACF-D359-38C9-0FDB-FF921478342D}"/>
              </a:ext>
            </a:extLst>
          </p:cNvPr>
          <p:cNvSpPr/>
          <p:nvPr/>
        </p:nvSpPr>
        <p:spPr>
          <a:xfrm rot="5400000">
            <a:off x="7033158" y="4274144"/>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6AE9FCF6-12C4-51AE-7B3D-5A1D9BBFC0FD}"/>
              </a:ext>
            </a:extLst>
          </p:cNvPr>
          <p:cNvSpPr/>
          <p:nvPr/>
        </p:nvSpPr>
        <p:spPr>
          <a:xfrm>
            <a:off x="7784437" y="4031795"/>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CC4AF632-FC51-2113-1780-F640C2E76C61}"/>
              </a:ext>
            </a:extLst>
          </p:cNvPr>
          <p:cNvSpPr/>
          <p:nvPr/>
        </p:nvSpPr>
        <p:spPr>
          <a:xfrm rot="5400000">
            <a:off x="7033158" y="4274145"/>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31437DD0-3CFD-88B8-7F1E-D65DDDC1A037}"/>
              </a:ext>
            </a:extLst>
          </p:cNvPr>
          <p:cNvSpPr/>
          <p:nvPr/>
        </p:nvSpPr>
        <p:spPr>
          <a:xfrm>
            <a:off x="7784437" y="4031796"/>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oogle Shape;126;p19">
            <a:extLst>
              <a:ext uri="{FF2B5EF4-FFF2-40B4-BE49-F238E27FC236}">
                <a16:creationId xmlns:a16="http://schemas.microsoft.com/office/drawing/2014/main" id="{D89B6277-71CC-8DB4-4F4E-927B75C5900F}"/>
              </a:ext>
            </a:extLst>
          </p:cNvPr>
          <p:cNvSpPr txBox="1"/>
          <p:nvPr/>
        </p:nvSpPr>
        <p:spPr>
          <a:xfrm>
            <a:off x="8596048" y="4172364"/>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GCB</a:t>
            </a:r>
            <a:endParaRPr sz="2400" baseline="30000" dirty="0">
              <a:solidFill>
                <a:srgbClr val="000000">
                  <a:alpha val="25000"/>
                </a:srgbClr>
              </a:solidFill>
            </a:endParaRPr>
          </a:p>
        </p:txBody>
      </p:sp>
      <p:sp>
        <p:nvSpPr>
          <p:cNvPr id="19" name="Google Shape;126;p19">
            <a:extLst>
              <a:ext uri="{FF2B5EF4-FFF2-40B4-BE49-F238E27FC236}">
                <a16:creationId xmlns:a16="http://schemas.microsoft.com/office/drawing/2014/main" id="{330D4C02-DED4-681E-B011-E7EB2CEAD4E8}"/>
              </a:ext>
            </a:extLst>
          </p:cNvPr>
          <p:cNvSpPr txBox="1"/>
          <p:nvPr/>
        </p:nvSpPr>
        <p:spPr>
          <a:xfrm>
            <a:off x="8596048" y="2470155"/>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rgbClr val="000000">
                    <a:alpha val="25000"/>
                  </a:srgbClr>
                </a:solidFill>
              </a:rPr>
              <a:t>= Budget imbalance</a:t>
            </a:r>
            <a:endParaRPr sz="2400" baseline="30000" dirty="0">
              <a:solidFill>
                <a:srgbClr val="000000">
                  <a:alpha val="25000"/>
                </a:srgb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1000"/>
                                        <p:tgtEl>
                                          <p:spTgt spid="5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6"/>
                                        </p:tgtEl>
                                        <p:attrNameLst>
                                          <p:attrName>style.visibility</p:attrName>
                                        </p:attrNameLst>
                                      </p:cBhvr>
                                      <p:to>
                                        <p:strVal val="visible"/>
                                      </p:to>
                                    </p:set>
                                    <p:animEffect transition="in" filter="fade">
                                      <p:cBhvr>
                                        <p:cTn id="15" dur="1000"/>
                                        <p:tgtEl>
                                          <p:spTgt spid="5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7"/>
                                        </p:tgtEl>
                                        <p:attrNameLst>
                                          <p:attrName>style.visibility</p:attrName>
                                        </p:attrNameLst>
                                      </p:cBhvr>
                                      <p:to>
                                        <p:strVal val="visible"/>
                                      </p:to>
                                    </p:set>
                                    <p:animEffect transition="in" filter="fade">
                                      <p:cBhvr>
                                        <p:cTn id="18" dur="1000"/>
                                        <p:tgtEl>
                                          <p:spTgt spid="5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1000"/>
                                        <p:tgtEl>
                                          <p:spTgt spid="56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64"/>
                                        </p:tgtEl>
                                        <p:attrNameLst>
                                          <p:attrName>style.visibility</p:attrName>
                                        </p:attrNameLst>
                                      </p:cBhvr>
                                      <p:to>
                                        <p:strVal val="visible"/>
                                      </p:to>
                                    </p:set>
                                    <p:animEffect transition="in" filter="fade">
                                      <p:cBhvr>
                                        <p:cTn id="26" dur="1000"/>
                                        <p:tgtEl>
                                          <p:spTgt spid="5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61"/>
                                        </p:tgtEl>
                                        <p:attrNameLst>
                                          <p:attrName>style.visibility</p:attrName>
                                        </p:attrNameLst>
                                      </p:cBhvr>
                                      <p:to>
                                        <p:strVal val="visible"/>
                                      </p:to>
                                    </p:set>
                                    <p:animEffect transition="in" filter="fade">
                                      <p:cBhvr>
                                        <p:cTn id="31" dur="1000"/>
                                        <p:tgtEl>
                                          <p:spTgt spid="561"/>
                                        </p:tgtEl>
                                      </p:cBhvr>
                                    </p:animEffect>
                                  </p:childTnLst>
                                </p:cTn>
                              </p:par>
                              <p:par>
                                <p:cTn id="32" presetID="10" presetClass="entr" presetSubtype="0" fill="hold" nodeType="withEffect">
                                  <p:stCondLst>
                                    <p:cond delay="0"/>
                                  </p:stCondLst>
                                  <p:childTnLst>
                                    <p:set>
                                      <p:cBhvr>
                                        <p:cTn id="33" dur="1" fill="hold">
                                          <p:stCondLst>
                                            <p:cond delay="0"/>
                                          </p:stCondLst>
                                        </p:cTn>
                                        <p:tgtEl>
                                          <p:spTgt spid="560"/>
                                        </p:tgtEl>
                                        <p:attrNameLst>
                                          <p:attrName>style.visibility</p:attrName>
                                        </p:attrNameLst>
                                      </p:cBhvr>
                                      <p:to>
                                        <p:strVal val="visible"/>
                                      </p:to>
                                    </p:set>
                                    <p:animEffect transition="in" filter="fade">
                                      <p:cBhvr>
                                        <p:cTn id="34" dur="1000"/>
                                        <p:tgtEl>
                                          <p:spTgt spid="56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p:bldP spid="566" grpId="0" animBg="1"/>
      <p:bldP spid="567" grpId="0"/>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8"/>
          <p:cNvSpPr txBox="1">
            <a:spLocks noGrp="1"/>
          </p:cNvSpPr>
          <p:nvPr>
            <p:ph type="title"/>
          </p:nvPr>
        </p:nvSpPr>
        <p:spPr>
          <a:xfrm>
            <a:off x="0" y="584200"/>
            <a:ext cx="12192000" cy="638944"/>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Idea: learn the transition function!</a:t>
            </a:r>
            <a:endParaRPr/>
          </a:p>
        </p:txBody>
      </p:sp>
      <p:sp>
        <p:nvSpPr>
          <p:cNvPr id="575" name="Google Shape;575;p58"/>
          <p:cNvSpPr txBox="1">
            <a:spLocks noGrp="1"/>
          </p:cNvSpPr>
          <p:nvPr>
            <p:ph type="body" idx="1"/>
          </p:nvPr>
        </p:nvSpPr>
        <p:spPr>
          <a:xfrm>
            <a:off x="623392" y="2132856"/>
            <a:ext cx="5386917" cy="639762"/>
          </a:xfrm>
          <a:prstGeom prst="rect">
            <a:avLst/>
          </a:prstGeom>
        </p:spPr>
        <p:txBody>
          <a:bodyPr spcFirstLastPara="1" wrap="square" lIns="982075" tIns="45700" rIns="270000" bIns="45700" anchor="b" anchorCtr="0">
            <a:noAutofit/>
          </a:bodyPr>
          <a:lstStyle/>
          <a:p>
            <a:pPr marL="0" lvl="0" indent="0" algn="l" rtl="0">
              <a:spcBef>
                <a:spcPts val="480"/>
              </a:spcBef>
              <a:spcAft>
                <a:spcPts val="0"/>
              </a:spcAft>
              <a:buNone/>
            </a:pPr>
            <a:r>
              <a:rPr lang="en-GB"/>
              <a:t>Available data</a:t>
            </a:r>
            <a:endParaRPr/>
          </a:p>
        </p:txBody>
      </p:sp>
      <p:sp>
        <p:nvSpPr>
          <p:cNvPr id="576" name="Google Shape;576;p58"/>
          <p:cNvSpPr txBox="1">
            <a:spLocks noGrp="1"/>
          </p:cNvSpPr>
          <p:nvPr>
            <p:ph type="body" idx="2"/>
          </p:nvPr>
        </p:nvSpPr>
        <p:spPr>
          <a:xfrm>
            <a:off x="609600" y="2780929"/>
            <a:ext cx="5386917" cy="3744415"/>
          </a:xfrm>
          <a:prstGeom prst="rect">
            <a:avLst/>
          </a:prstGeom>
        </p:spPr>
        <p:txBody>
          <a:bodyPr spcFirstLastPara="1" wrap="square" lIns="982075" tIns="45700" rIns="270000" bIns="45700" anchor="t" anchorCtr="0">
            <a:noAutofit/>
          </a:bodyPr>
          <a:lstStyle/>
          <a:p>
            <a:pPr marL="0" lvl="0" indent="0" algn="l" rtl="0">
              <a:spcBef>
                <a:spcPts val="480"/>
              </a:spcBef>
              <a:spcAft>
                <a:spcPts val="0"/>
              </a:spcAft>
              <a:buNone/>
            </a:pPr>
            <a:endParaRPr/>
          </a:p>
          <a:p>
            <a:pPr marL="457200" lvl="0" indent="-381000" algn="l" rtl="0">
              <a:spcBef>
                <a:spcPts val="480"/>
              </a:spcBef>
              <a:spcAft>
                <a:spcPts val="0"/>
              </a:spcAft>
              <a:buSzPts val="2400"/>
              <a:buChar char="-"/>
            </a:pPr>
            <a:r>
              <a:rPr lang="en-GB"/>
              <a:t> </a:t>
            </a:r>
            <a:endParaRPr/>
          </a:p>
          <a:p>
            <a:pPr marL="0" lvl="0" indent="0" algn="l" rtl="0">
              <a:spcBef>
                <a:spcPts val="480"/>
              </a:spcBef>
              <a:spcAft>
                <a:spcPts val="0"/>
              </a:spcAft>
              <a:buNone/>
            </a:pPr>
            <a:endParaRPr/>
          </a:p>
          <a:p>
            <a:pPr marL="457200" lvl="0" indent="-381000" algn="l" rtl="0">
              <a:spcBef>
                <a:spcPts val="480"/>
              </a:spcBef>
              <a:spcAft>
                <a:spcPts val="0"/>
              </a:spcAft>
              <a:buSzPts val="2400"/>
              <a:buChar char="-"/>
            </a:pPr>
            <a:r>
              <a:rPr lang="en-GB"/>
              <a:t>Several terabytes of exogenous variables </a:t>
            </a:r>
            <a:endParaRPr/>
          </a:p>
          <a:p>
            <a:pPr marL="914400" lvl="1" indent="-292100" algn="l" rtl="0">
              <a:spcBef>
                <a:spcPts val="0"/>
              </a:spcBef>
              <a:spcAft>
                <a:spcPts val="0"/>
              </a:spcAft>
              <a:buSzPts val="1000"/>
              <a:buChar char="-"/>
            </a:pPr>
            <a:r>
              <a:rPr lang="en-GB"/>
              <a:t>Over 5000 variables of which at least 185 are on sufficient spatial and temporal resolution</a:t>
            </a:r>
            <a:endParaRPr/>
          </a:p>
        </p:txBody>
      </p:sp>
      <p:sp>
        <p:nvSpPr>
          <p:cNvPr id="577" name="Google Shape;577;p58"/>
          <p:cNvSpPr txBox="1">
            <a:spLocks noGrp="1"/>
          </p:cNvSpPr>
          <p:nvPr>
            <p:ph type="body" idx="3"/>
          </p:nvPr>
        </p:nvSpPr>
        <p:spPr>
          <a:xfrm>
            <a:off x="6193368" y="2132857"/>
            <a:ext cx="5389033" cy="648071"/>
          </a:xfrm>
          <a:prstGeom prst="rect">
            <a:avLst/>
          </a:prstGeom>
        </p:spPr>
        <p:txBody>
          <a:bodyPr spcFirstLastPara="1" wrap="square" lIns="982075" tIns="45700" rIns="270000" bIns="45700" anchor="b" anchorCtr="0">
            <a:noAutofit/>
          </a:bodyPr>
          <a:lstStyle/>
          <a:p>
            <a:pPr marL="0" lvl="0" indent="0" algn="l" rtl="0">
              <a:spcBef>
                <a:spcPts val="480"/>
              </a:spcBef>
              <a:spcAft>
                <a:spcPts val="0"/>
              </a:spcAft>
              <a:buNone/>
            </a:pPr>
            <a:r>
              <a:rPr lang="en-GB"/>
              <a:t>Potential problems</a:t>
            </a:r>
            <a:endParaRPr/>
          </a:p>
        </p:txBody>
      </p:sp>
      <p:sp>
        <p:nvSpPr>
          <p:cNvPr id="578" name="Google Shape;578;p58"/>
          <p:cNvSpPr txBox="1">
            <a:spLocks noGrp="1"/>
          </p:cNvSpPr>
          <p:nvPr>
            <p:ph type="body" idx="4"/>
          </p:nvPr>
        </p:nvSpPr>
        <p:spPr>
          <a:xfrm>
            <a:off x="6193368" y="2780929"/>
            <a:ext cx="5389033" cy="3744415"/>
          </a:xfrm>
          <a:prstGeom prst="rect">
            <a:avLst/>
          </a:prstGeom>
        </p:spPr>
        <p:txBody>
          <a:bodyPr spcFirstLastPara="1" wrap="square" lIns="982075" tIns="45700" rIns="270000" bIns="45700" anchor="t" anchorCtr="0">
            <a:noAutofit/>
          </a:bodyPr>
          <a:lstStyle/>
          <a:p>
            <a:pPr marL="0" lvl="0" indent="0" algn="l" rtl="0">
              <a:spcBef>
                <a:spcPts val="480"/>
              </a:spcBef>
              <a:spcAft>
                <a:spcPts val="0"/>
              </a:spcAft>
              <a:buNone/>
            </a:pPr>
            <a:endParaRPr dirty="0"/>
          </a:p>
          <a:p>
            <a:pPr marL="457200" lvl="0" indent="-381000" algn="l" rtl="0">
              <a:spcBef>
                <a:spcPts val="480"/>
              </a:spcBef>
              <a:spcAft>
                <a:spcPts val="0"/>
              </a:spcAft>
              <a:buSzPts val="2400"/>
              <a:buAutoNum type="arabicPeriod"/>
            </a:pPr>
            <a:r>
              <a:rPr lang="en-GB" dirty="0"/>
              <a:t>Model evaluation</a:t>
            </a:r>
          </a:p>
          <a:p>
            <a:pPr marL="457200" lvl="0" indent="-381000" algn="l" rtl="0">
              <a:spcBef>
                <a:spcPts val="480"/>
              </a:spcBef>
              <a:spcAft>
                <a:spcPts val="0"/>
              </a:spcAft>
              <a:buSzPts val="2400"/>
              <a:buAutoNum type="arabicPeriod"/>
            </a:pPr>
            <a:endParaRPr lang="en-GB" dirty="0"/>
          </a:p>
          <a:p>
            <a:pPr marL="457200" lvl="0" indent="-381000" algn="l" rtl="0">
              <a:spcBef>
                <a:spcPts val="480"/>
              </a:spcBef>
              <a:spcAft>
                <a:spcPts val="0"/>
              </a:spcAft>
              <a:buSzPts val="2400"/>
              <a:buAutoNum type="arabicPeriod"/>
            </a:pPr>
            <a:endParaRPr lang="en-GB" dirty="0"/>
          </a:p>
          <a:p>
            <a:pPr marL="457200" lvl="0" indent="-381000" algn="l" rtl="0">
              <a:spcBef>
                <a:spcPts val="480"/>
              </a:spcBef>
              <a:spcAft>
                <a:spcPts val="0"/>
              </a:spcAft>
              <a:buSzPts val="2400"/>
              <a:buAutoNum type="arabicPeriod"/>
            </a:pPr>
            <a:endParaRPr lang="en-GB" dirty="0"/>
          </a:p>
          <a:p>
            <a:pPr marL="457200" lvl="0" indent="-381000" algn="l" rtl="0">
              <a:spcBef>
                <a:spcPts val="480"/>
              </a:spcBef>
              <a:spcAft>
                <a:spcPts val="0"/>
              </a:spcAft>
              <a:buSzPts val="2400"/>
              <a:buAutoNum type="arabicPeriod"/>
            </a:pPr>
            <a:r>
              <a:rPr lang="en-GB" dirty="0"/>
              <a:t>Feature selection</a:t>
            </a:r>
            <a:endParaRPr dirty="0"/>
          </a:p>
        </p:txBody>
      </p:sp>
      <p:pic>
        <p:nvPicPr>
          <p:cNvPr id="579" name="Google Shape;579;p58"/>
          <p:cNvPicPr preferRelativeResize="0"/>
          <p:nvPr/>
        </p:nvPicPr>
        <p:blipFill>
          <a:blip r:embed="rId3"/>
          <a:srcRect/>
          <a:stretch/>
        </p:blipFill>
        <p:spPr>
          <a:xfrm>
            <a:off x="2046917" y="3248025"/>
            <a:ext cx="2316480" cy="36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9"/>
          <p:cNvSpPr txBox="1">
            <a:spLocks noGrp="1"/>
          </p:cNvSpPr>
          <p:nvPr>
            <p:ph type="title"/>
          </p:nvPr>
        </p:nvSpPr>
        <p:spPr>
          <a:xfrm>
            <a:off x="963084" y="4406901"/>
            <a:ext cx="10363200" cy="1362075"/>
          </a:xfrm>
          <a:prstGeom prst="rect">
            <a:avLst/>
          </a:prstGeom>
        </p:spPr>
        <p:txBody>
          <a:bodyPr spcFirstLastPara="1" wrap="square" lIns="982800" tIns="46800" rIns="270000" bIns="46800" anchor="t" anchorCtr="0">
            <a:noAutofit/>
          </a:bodyPr>
          <a:lstStyle/>
          <a:p>
            <a:pPr marL="0" lvl="0" indent="0" algn="l" rtl="0">
              <a:spcBef>
                <a:spcPts val="0"/>
              </a:spcBef>
              <a:spcAft>
                <a:spcPts val="0"/>
              </a:spcAft>
              <a:buNone/>
            </a:pPr>
            <a:r>
              <a:rPr lang="en-GB" dirty="0"/>
              <a:t>Background information</a:t>
            </a:r>
            <a:endParaRPr dirty="0"/>
          </a:p>
        </p:txBody>
      </p:sp>
      <p:sp>
        <p:nvSpPr>
          <p:cNvPr id="766" name="Google Shape;766;p79"/>
          <p:cNvSpPr txBox="1">
            <a:spLocks noGrp="1"/>
          </p:cNvSpPr>
          <p:nvPr>
            <p:ph type="body" idx="1"/>
          </p:nvPr>
        </p:nvSpPr>
        <p:spPr>
          <a:xfrm>
            <a:off x="963084" y="2906713"/>
            <a:ext cx="10363200" cy="1500187"/>
          </a:xfrm>
          <a:prstGeom prst="rect">
            <a:avLst/>
          </a:prstGeom>
        </p:spPr>
        <p:txBody>
          <a:bodyPr spcFirstLastPara="1" wrap="square" lIns="982075" tIns="45700" rIns="270000" bIns="45700" anchor="b" anchorCtr="0">
            <a:noAutofit/>
          </a:bodyPr>
          <a:lstStyle/>
          <a:p>
            <a:pPr marL="0" lvl="0" indent="0" algn="l" rtl="0">
              <a:spcBef>
                <a:spcPts val="400"/>
              </a:spcBef>
              <a:spcAft>
                <a:spcPts val="0"/>
              </a:spcAft>
              <a:buNone/>
            </a:pPr>
            <a:r>
              <a:rPr lang="en-GB" dirty="0"/>
              <a:t>Let’s start with some</a:t>
            </a:r>
            <a:endParaRPr dirty="0"/>
          </a:p>
        </p:txBody>
      </p:sp>
    </p:spTree>
    <p:extLst>
      <p:ext uri="{BB962C8B-B14F-4D97-AF65-F5344CB8AC3E}">
        <p14:creationId xmlns:p14="http://schemas.microsoft.com/office/powerpoint/2010/main" val="36947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9"/>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Additional focus points</a:t>
            </a:r>
            <a:endParaRPr/>
          </a:p>
        </p:txBody>
      </p:sp>
      <p:sp>
        <p:nvSpPr>
          <p:cNvPr id="586" name="Google Shape;586;p59"/>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457200" lvl="0" indent="-342900" algn="l" rtl="0">
              <a:spcBef>
                <a:spcPts val="360"/>
              </a:spcBef>
              <a:spcAft>
                <a:spcPts val="0"/>
              </a:spcAft>
              <a:buSzPts val="1800"/>
              <a:buChar char="-"/>
            </a:pPr>
            <a:r>
              <a:rPr lang="en-GB" dirty="0"/>
              <a:t>Main goal is bias reduction, followed by accuracy on lower scales</a:t>
            </a:r>
            <a:endParaRPr dirty="0"/>
          </a:p>
          <a:p>
            <a:pPr marL="457200" lvl="0" indent="0" algn="l" rtl="0">
              <a:spcBef>
                <a:spcPts val="360"/>
              </a:spcBef>
              <a:spcAft>
                <a:spcPts val="0"/>
              </a:spcAft>
              <a:buNone/>
            </a:pPr>
            <a:endParaRPr dirty="0"/>
          </a:p>
          <a:p>
            <a:pPr marL="114300" lvl="0" indent="0" algn="l" rtl="0">
              <a:spcBef>
                <a:spcPts val="360"/>
              </a:spcBef>
              <a:spcAft>
                <a:spcPts val="0"/>
              </a:spcAft>
              <a:buSzPts val="1800"/>
              <a:buNone/>
            </a:pPr>
            <a:endParaRPr dirty="0"/>
          </a:p>
          <a:p>
            <a:pPr marL="0" lvl="0" indent="0" algn="l" rtl="0">
              <a:spcBef>
                <a:spcPts val="360"/>
              </a:spcBef>
              <a:spcAft>
                <a:spcPts val="0"/>
              </a:spcAft>
              <a:buNone/>
            </a:pPr>
            <a:endParaRPr dirty="0"/>
          </a:p>
          <a:p>
            <a:pPr marL="457200" lvl="0" indent="-342900" algn="l" rtl="0">
              <a:spcBef>
                <a:spcPts val="360"/>
              </a:spcBef>
              <a:spcAft>
                <a:spcPts val="0"/>
              </a:spcAft>
              <a:buSzPts val="1800"/>
              <a:buChar char="-"/>
            </a:pPr>
            <a:r>
              <a:rPr lang="en-GB" dirty="0"/>
              <a:t>Indication on amount of training data needed to train the </a:t>
            </a:r>
            <a:r>
              <a:rPr lang="en-GB" dirty="0" err="1"/>
              <a:t>statevector</a:t>
            </a:r>
            <a:r>
              <a:rPr lang="en-GB" dirty="0"/>
              <a:t> prediction model</a:t>
            </a:r>
            <a:endParaRPr dirty="0"/>
          </a:p>
        </p:txBody>
      </p:sp>
      <p:pic>
        <p:nvPicPr>
          <p:cNvPr id="587" name="Google Shape;587;p59"/>
          <p:cNvPicPr preferRelativeResize="0"/>
          <p:nvPr/>
        </p:nvPicPr>
        <p:blipFill rotWithShape="1">
          <a:blip r:embed="rId3">
            <a:alphaModFix/>
          </a:blip>
          <a:srcRect/>
          <a:stretch/>
        </p:blipFill>
        <p:spPr>
          <a:xfrm>
            <a:off x="4850193" y="2053019"/>
            <a:ext cx="2491614" cy="521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3"/>
          <p:cNvSpPr txBox="1">
            <a:spLocks noGrp="1"/>
          </p:cNvSpPr>
          <p:nvPr>
            <p:ph type="title"/>
          </p:nvPr>
        </p:nvSpPr>
        <p:spPr>
          <a:xfrm>
            <a:off x="963084" y="4406901"/>
            <a:ext cx="10363200" cy="1362075"/>
          </a:xfrm>
          <a:prstGeom prst="rect">
            <a:avLst/>
          </a:prstGeom>
        </p:spPr>
        <p:txBody>
          <a:bodyPr spcFirstLastPara="1" wrap="square" lIns="982800" tIns="46800" rIns="270000" bIns="46800" anchor="t" anchorCtr="0">
            <a:noAutofit/>
          </a:bodyPr>
          <a:lstStyle/>
          <a:p>
            <a:pPr marL="0" lvl="0" indent="0" algn="l" rtl="0">
              <a:spcBef>
                <a:spcPts val="0"/>
              </a:spcBef>
              <a:spcAft>
                <a:spcPts val="0"/>
              </a:spcAft>
              <a:buNone/>
            </a:pPr>
            <a:r>
              <a:rPr lang="en-GB"/>
              <a:t>Methods - used models</a:t>
            </a:r>
            <a:endParaRPr/>
          </a:p>
        </p:txBody>
      </p:sp>
      <p:sp>
        <p:nvSpPr>
          <p:cNvPr id="717" name="Google Shape;717;p73"/>
          <p:cNvSpPr txBox="1">
            <a:spLocks noGrp="1"/>
          </p:cNvSpPr>
          <p:nvPr>
            <p:ph type="body" idx="1"/>
          </p:nvPr>
        </p:nvSpPr>
        <p:spPr>
          <a:xfrm>
            <a:off x="963084" y="2906713"/>
            <a:ext cx="10363200" cy="1500187"/>
          </a:xfrm>
          <a:prstGeom prst="rect">
            <a:avLst/>
          </a:prstGeom>
        </p:spPr>
        <p:txBody>
          <a:bodyPr spcFirstLastPara="1" wrap="square" lIns="982075" tIns="45700" rIns="270000" bIns="45700" anchor="b" anchorCtr="0">
            <a:noAutofit/>
          </a:bodyPr>
          <a:lstStyle/>
          <a:p>
            <a:pPr marL="0" lvl="0" indent="0" algn="l" rtl="0">
              <a:spcBef>
                <a:spcPts val="40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5" name="Google Shape;725;p74"/>
          <p:cNvPicPr preferRelativeResize="0"/>
          <p:nvPr/>
        </p:nvPicPr>
        <p:blipFill>
          <a:blip r:embed="rId3"/>
          <a:srcRect/>
          <a:stretch/>
        </p:blipFill>
        <p:spPr>
          <a:xfrm>
            <a:off x="5285232" y="1714326"/>
            <a:ext cx="8686203" cy="4907915"/>
          </a:xfrm>
          <a:prstGeom prst="rect">
            <a:avLst/>
          </a:prstGeom>
          <a:noFill/>
          <a:ln>
            <a:noFill/>
          </a:ln>
        </p:spPr>
      </p:pic>
      <p:pic>
        <p:nvPicPr>
          <p:cNvPr id="727" name="Google Shape;727;p74"/>
          <p:cNvPicPr preferRelativeResize="0"/>
          <p:nvPr/>
        </p:nvPicPr>
        <p:blipFill>
          <a:blip r:embed="rId4"/>
          <a:srcRect/>
          <a:stretch/>
        </p:blipFill>
        <p:spPr>
          <a:xfrm>
            <a:off x="5289105" y="1709526"/>
            <a:ext cx="8688053" cy="3092007"/>
          </a:xfrm>
          <a:prstGeom prst="rect">
            <a:avLst/>
          </a:prstGeom>
          <a:noFill/>
          <a:ln>
            <a:noFill/>
          </a:ln>
        </p:spPr>
      </p:pic>
      <p:pic>
        <p:nvPicPr>
          <p:cNvPr id="726" name="Google Shape;726;p74"/>
          <p:cNvPicPr preferRelativeResize="0"/>
          <p:nvPr/>
        </p:nvPicPr>
        <p:blipFill>
          <a:blip r:embed="rId5"/>
          <a:srcRect/>
          <a:stretch/>
        </p:blipFill>
        <p:spPr>
          <a:xfrm>
            <a:off x="6016371" y="1699594"/>
            <a:ext cx="7964904" cy="3092004"/>
          </a:xfrm>
          <a:prstGeom prst="rect">
            <a:avLst/>
          </a:prstGeom>
          <a:noFill/>
          <a:ln>
            <a:noFill/>
          </a:ln>
        </p:spPr>
      </p:pic>
      <p:sp>
        <p:nvSpPr>
          <p:cNvPr id="723" name="Google Shape;723;p74"/>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Desired behavior</a:t>
            </a:r>
            <a:endParaRPr/>
          </a:p>
        </p:txBody>
      </p:sp>
      <p:pic>
        <p:nvPicPr>
          <p:cNvPr id="728" name="Google Shape;728;p74"/>
          <p:cNvPicPr preferRelativeResize="0"/>
          <p:nvPr/>
        </p:nvPicPr>
        <p:blipFill>
          <a:blip r:embed="rId6"/>
          <a:srcRect/>
          <a:stretch/>
        </p:blipFill>
        <p:spPr>
          <a:xfrm>
            <a:off x="311996" y="2594450"/>
            <a:ext cx="4604419" cy="2467675"/>
          </a:xfrm>
          <a:prstGeom prst="rect">
            <a:avLst/>
          </a:prstGeom>
          <a:noFill/>
          <a:ln>
            <a:noFill/>
          </a:ln>
        </p:spPr>
      </p:pic>
      <p:pic>
        <p:nvPicPr>
          <p:cNvPr id="4" name="Afbeelding 3">
            <a:extLst>
              <a:ext uri="{FF2B5EF4-FFF2-40B4-BE49-F238E27FC236}">
                <a16:creationId xmlns:a16="http://schemas.microsoft.com/office/drawing/2014/main" id="{7F9BDBFC-58B6-479E-612E-7F9E2C68E6B3}"/>
              </a:ext>
            </a:extLst>
          </p:cNvPr>
          <p:cNvPicPr>
            <a:picLocks noChangeAspect="1"/>
          </p:cNvPicPr>
          <p:nvPr/>
        </p:nvPicPr>
        <p:blipFill>
          <a:blip r:embed="rId7"/>
          <a:stretch>
            <a:fillRect/>
          </a:stretch>
        </p:blipFill>
        <p:spPr>
          <a:xfrm>
            <a:off x="6026310" y="3646996"/>
            <a:ext cx="1238716" cy="522104"/>
          </a:xfrm>
          <a:prstGeom prst="rect">
            <a:avLst/>
          </a:prstGeom>
        </p:spPr>
      </p:pic>
      <p:sp>
        <p:nvSpPr>
          <p:cNvPr id="5" name="Ovaal 4">
            <a:extLst>
              <a:ext uri="{FF2B5EF4-FFF2-40B4-BE49-F238E27FC236}">
                <a16:creationId xmlns:a16="http://schemas.microsoft.com/office/drawing/2014/main" id="{5B778501-9BC2-BC1B-5207-22AEF574BD9D}"/>
              </a:ext>
            </a:extLst>
          </p:cNvPr>
          <p:cNvSpPr/>
          <p:nvPr/>
        </p:nvSpPr>
        <p:spPr>
          <a:xfrm>
            <a:off x="4713142" y="4052984"/>
            <a:ext cx="54864"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met pijl 6">
            <a:extLst>
              <a:ext uri="{FF2B5EF4-FFF2-40B4-BE49-F238E27FC236}">
                <a16:creationId xmlns:a16="http://schemas.microsoft.com/office/drawing/2014/main" id="{DC682E8F-E10B-2096-F6A7-10449E54D509}"/>
              </a:ext>
            </a:extLst>
          </p:cNvPr>
          <p:cNvCxnSpPr>
            <a:cxnSpLocks/>
          </p:cNvCxnSpPr>
          <p:nvPr/>
        </p:nvCxnSpPr>
        <p:spPr>
          <a:xfrm flipV="1">
            <a:off x="4608576" y="4173276"/>
            <a:ext cx="0" cy="423671"/>
          </a:xfrm>
          <a:prstGeom prst="straightConnector1">
            <a:avLst/>
          </a:prstGeom>
          <a:ln w="3492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CD77304B-5C2D-EC5A-1925-52E731EB5ACC}"/>
              </a:ext>
            </a:extLst>
          </p:cNvPr>
          <p:cNvCxnSpPr>
            <a:cxnSpLocks/>
          </p:cNvCxnSpPr>
          <p:nvPr/>
        </p:nvCxnSpPr>
        <p:spPr>
          <a:xfrm flipV="1">
            <a:off x="3691128" y="4262986"/>
            <a:ext cx="0" cy="423671"/>
          </a:xfrm>
          <a:prstGeom prst="straightConnector1">
            <a:avLst/>
          </a:prstGeom>
          <a:ln w="3492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Rechte verbindingslijn met pijl 17">
            <a:extLst>
              <a:ext uri="{FF2B5EF4-FFF2-40B4-BE49-F238E27FC236}">
                <a16:creationId xmlns:a16="http://schemas.microsoft.com/office/drawing/2014/main" id="{6560F79F-43C6-80A7-C82C-34E4364A7440}"/>
              </a:ext>
            </a:extLst>
          </p:cNvPr>
          <p:cNvCxnSpPr>
            <a:cxnSpLocks/>
          </p:cNvCxnSpPr>
          <p:nvPr/>
        </p:nvCxnSpPr>
        <p:spPr>
          <a:xfrm flipV="1">
            <a:off x="4660392" y="4262986"/>
            <a:ext cx="0" cy="423671"/>
          </a:xfrm>
          <a:prstGeom prst="straightConnector1">
            <a:avLst/>
          </a:prstGeom>
          <a:ln w="3492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9" name="Rechte verbindingslijn met pijl 18">
            <a:extLst>
              <a:ext uri="{FF2B5EF4-FFF2-40B4-BE49-F238E27FC236}">
                <a16:creationId xmlns:a16="http://schemas.microsoft.com/office/drawing/2014/main" id="{96D73770-3E7C-9A33-1FBE-1B2E205083B1}"/>
              </a:ext>
            </a:extLst>
          </p:cNvPr>
          <p:cNvCxnSpPr>
            <a:cxnSpLocks/>
          </p:cNvCxnSpPr>
          <p:nvPr/>
        </p:nvCxnSpPr>
        <p:spPr>
          <a:xfrm flipV="1">
            <a:off x="2727960" y="4195930"/>
            <a:ext cx="0" cy="423671"/>
          </a:xfrm>
          <a:prstGeom prst="straightConnector1">
            <a:avLst/>
          </a:prstGeom>
          <a:ln w="34925">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1" name="Picture 3">
            <a:extLst>
              <a:ext uri="{FF2B5EF4-FFF2-40B4-BE49-F238E27FC236}">
                <a16:creationId xmlns:a16="http://schemas.microsoft.com/office/drawing/2014/main" id="{EE611247-5D47-FB4D-C8B4-717F0C425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5710" y="5255743"/>
            <a:ext cx="745731" cy="745731"/>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C16BDD38-9BE3-377B-D7D7-C3FF4A5D30D5}"/>
              </a:ext>
            </a:extLst>
          </p:cNvPr>
          <p:cNvSpPr/>
          <p:nvPr/>
        </p:nvSpPr>
        <p:spPr>
          <a:xfrm>
            <a:off x="10475843" y="1818861"/>
            <a:ext cx="1716157" cy="135172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26"/>
                                        </p:tgtEl>
                                        <p:attrNameLst>
                                          <p:attrName>style.visibility</p:attrName>
                                        </p:attrNameLst>
                                      </p:cBhvr>
                                      <p:to>
                                        <p:strVal val="visible"/>
                                      </p:to>
                                    </p:set>
                                    <p:animEffect transition="in" filter="fade">
                                      <p:cBhvr>
                                        <p:cTn id="16" dur="1000"/>
                                        <p:tgtEl>
                                          <p:spTgt spid="72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078 0.00138 L -0.00078 -0.27801 " pathEditMode="relative" rAng="0" ptsTypes="AA">
                                      <p:cBhvr>
                                        <p:cTn id="34" dur="2000" fill="hold"/>
                                        <p:tgtEl>
                                          <p:spTgt spid="4"/>
                                        </p:tgtEl>
                                        <p:attrNameLst>
                                          <p:attrName>ppt_x</p:attrName>
                                          <p:attrName>ppt_y</p:attrName>
                                        </p:attrNameLst>
                                      </p:cBhvr>
                                      <p:rCtr x="0" y="-13981"/>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727"/>
                                        </p:tgtEl>
                                        <p:attrNameLst>
                                          <p:attrName>style.visibility</p:attrName>
                                        </p:attrNameLst>
                                      </p:cBhvr>
                                      <p:to>
                                        <p:strVal val="visible"/>
                                      </p:to>
                                    </p:set>
                                    <p:animEffect transition="in" filter="fade">
                                      <p:cBhvr>
                                        <p:cTn id="38" dur="1000"/>
                                        <p:tgtEl>
                                          <p:spTgt spid="727"/>
                                        </p:tgtEl>
                                      </p:cBhvr>
                                    </p:animEffect>
                                  </p:childTnLst>
                                </p:cTn>
                              </p:par>
                              <p:par>
                                <p:cTn id="39" presetID="10" presetClass="exit" presetSubtype="0" fill="hold" nodeType="withEffect">
                                  <p:stCondLst>
                                    <p:cond delay="0"/>
                                  </p:stCondLst>
                                  <p:childTnLst>
                                    <p:animEffect transition="out" filter="fade">
                                      <p:cBhvr>
                                        <p:cTn id="40" dur="1000"/>
                                        <p:tgtEl>
                                          <p:spTgt spid="726"/>
                                        </p:tgtEl>
                                      </p:cBhvr>
                                    </p:animEffect>
                                    <p:set>
                                      <p:cBhvr>
                                        <p:cTn id="41" dur="1" fill="hold">
                                          <p:stCondLst>
                                            <p:cond delay="1000"/>
                                          </p:stCondLst>
                                        </p:cTn>
                                        <p:tgtEl>
                                          <p:spTgt spid="72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4"/>
                                        </p:tgtEl>
                                      </p:cBhvr>
                                    </p:animEffect>
                                    <p:set>
                                      <p:cBhvr>
                                        <p:cTn id="44" dur="1" fill="hold">
                                          <p:stCondLst>
                                            <p:cond delay="9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1000"/>
                                        <p:tgtEl>
                                          <p:spTgt spid="727"/>
                                        </p:tgtEl>
                                      </p:cBhvr>
                                    </p:animEffect>
                                    <p:set>
                                      <p:cBhvr>
                                        <p:cTn id="49" dur="1" fill="hold">
                                          <p:stCondLst>
                                            <p:cond delay="1000"/>
                                          </p:stCondLst>
                                        </p:cTn>
                                        <p:tgtEl>
                                          <p:spTgt spid="727"/>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725"/>
                                        </p:tgtEl>
                                        <p:attrNameLst>
                                          <p:attrName>style.visibility</p:attrName>
                                        </p:attrNameLst>
                                      </p:cBhvr>
                                      <p:to>
                                        <p:strVal val="visible"/>
                                      </p:to>
                                    </p:set>
                                    <p:animEffect transition="in" filter="fade">
                                      <p:cBhvr>
                                        <p:cTn id="52" dur="1000"/>
                                        <p:tgtEl>
                                          <p:spTgt spid="7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6" name="Google Shape;736;p75"/>
          <p:cNvPicPr preferRelativeResize="0"/>
          <p:nvPr/>
        </p:nvPicPr>
        <p:blipFill>
          <a:blip r:embed="rId3"/>
          <a:srcRect/>
          <a:stretch/>
        </p:blipFill>
        <p:spPr>
          <a:xfrm>
            <a:off x="1046003" y="1669775"/>
            <a:ext cx="8212677" cy="4649694"/>
          </a:xfrm>
          <a:prstGeom prst="rect">
            <a:avLst/>
          </a:prstGeom>
          <a:noFill/>
          <a:ln>
            <a:noFill/>
          </a:ln>
        </p:spPr>
      </p:pic>
      <p:sp>
        <p:nvSpPr>
          <p:cNvPr id="734" name="Google Shape;734;p75"/>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Current implementation: smoother</a:t>
            </a:r>
            <a:endParaRPr dirty="0"/>
          </a:p>
        </p:txBody>
      </p:sp>
      <p:sp>
        <p:nvSpPr>
          <p:cNvPr id="3" name="Rechthoek 2">
            <a:extLst>
              <a:ext uri="{FF2B5EF4-FFF2-40B4-BE49-F238E27FC236}">
                <a16:creationId xmlns:a16="http://schemas.microsoft.com/office/drawing/2014/main" id="{FF6E2C6D-FA3B-7B1C-5536-BED24C13C4B8}"/>
              </a:ext>
            </a:extLst>
          </p:cNvPr>
          <p:cNvSpPr/>
          <p:nvPr/>
        </p:nvSpPr>
        <p:spPr>
          <a:xfrm>
            <a:off x="8070574" y="1918252"/>
            <a:ext cx="4117195" cy="187403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oogle Shape;512;p53">
            <a:extLst>
              <a:ext uri="{FF2B5EF4-FFF2-40B4-BE49-F238E27FC236}">
                <a16:creationId xmlns:a16="http://schemas.microsoft.com/office/drawing/2014/main" id="{7CED26A6-24D5-CA90-E6DB-5AF7F2DE9975}"/>
              </a:ext>
            </a:extLst>
          </p:cNvPr>
          <p:cNvPicPr preferRelativeResize="0"/>
          <p:nvPr/>
        </p:nvPicPr>
        <p:blipFill>
          <a:blip r:embed="rId4">
            <a:alphaModFix/>
          </a:blip>
          <a:stretch>
            <a:fillRect/>
          </a:stretch>
        </p:blipFill>
        <p:spPr>
          <a:xfrm>
            <a:off x="7246890" y="3022138"/>
            <a:ext cx="3781425" cy="4068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6"/>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Monthly mean model</a:t>
            </a:r>
            <a:endParaRPr dirty="0"/>
          </a:p>
        </p:txBody>
      </p:sp>
      <p:pic>
        <p:nvPicPr>
          <p:cNvPr id="744" name="Google Shape;744;p76"/>
          <p:cNvPicPr preferRelativeResize="0"/>
          <p:nvPr/>
        </p:nvPicPr>
        <p:blipFill>
          <a:blip r:embed="rId3"/>
          <a:srcRect/>
          <a:stretch/>
        </p:blipFill>
        <p:spPr>
          <a:xfrm>
            <a:off x="2228850" y="2668954"/>
            <a:ext cx="8182801" cy="2236513"/>
          </a:xfrm>
          <a:prstGeom prst="rect">
            <a:avLst/>
          </a:prstGeom>
          <a:noFill/>
          <a:ln>
            <a:noFill/>
          </a:ln>
        </p:spPr>
      </p:pic>
      <p:pic>
        <p:nvPicPr>
          <p:cNvPr id="3" name="Afbeelding 2">
            <a:extLst>
              <a:ext uri="{FF2B5EF4-FFF2-40B4-BE49-F238E27FC236}">
                <a16:creationId xmlns:a16="http://schemas.microsoft.com/office/drawing/2014/main" id="{9A206FAA-0DB1-A7DE-F790-1D67AB04D260}"/>
              </a:ext>
            </a:extLst>
          </p:cNvPr>
          <p:cNvPicPr>
            <a:picLocks noChangeAspect="1"/>
          </p:cNvPicPr>
          <p:nvPr/>
        </p:nvPicPr>
        <p:blipFill>
          <a:blip r:embed="rId4"/>
          <a:srcRect/>
          <a:stretch/>
        </p:blipFill>
        <p:spPr>
          <a:xfrm>
            <a:off x="2108251" y="5594691"/>
            <a:ext cx="2337060" cy="237416"/>
          </a:xfrm>
          <a:prstGeom prst="rect">
            <a:avLst/>
          </a:prstGeom>
        </p:spPr>
      </p:pic>
      <p:pic>
        <p:nvPicPr>
          <p:cNvPr id="4" name="Afbeelding 3">
            <a:extLst>
              <a:ext uri="{FF2B5EF4-FFF2-40B4-BE49-F238E27FC236}">
                <a16:creationId xmlns:a16="http://schemas.microsoft.com/office/drawing/2014/main" id="{C43E229B-6E57-A052-A7CA-DF9E90021D55}"/>
              </a:ext>
            </a:extLst>
          </p:cNvPr>
          <p:cNvPicPr>
            <a:picLocks noChangeAspect="1"/>
          </p:cNvPicPr>
          <p:nvPr/>
        </p:nvPicPr>
        <p:blipFill>
          <a:blip r:embed="rId5"/>
          <a:stretch>
            <a:fillRect/>
          </a:stretch>
        </p:blipFill>
        <p:spPr>
          <a:xfrm>
            <a:off x="5372380" y="5588576"/>
            <a:ext cx="1895740" cy="257211"/>
          </a:xfrm>
          <a:prstGeom prst="rect">
            <a:avLst/>
          </a:prstGeom>
        </p:spPr>
      </p:pic>
      <p:sp>
        <p:nvSpPr>
          <p:cNvPr id="7" name="Rechthoek 6">
            <a:extLst>
              <a:ext uri="{FF2B5EF4-FFF2-40B4-BE49-F238E27FC236}">
                <a16:creationId xmlns:a16="http://schemas.microsoft.com/office/drawing/2014/main" id="{5FEACF39-D4EF-F4A0-0CC5-4B628D15D8B0}"/>
              </a:ext>
            </a:extLst>
          </p:cNvPr>
          <p:cNvSpPr/>
          <p:nvPr/>
        </p:nvSpPr>
        <p:spPr>
          <a:xfrm>
            <a:off x="2019300" y="5372100"/>
            <a:ext cx="571497" cy="222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05B20C1-F161-F1E4-3EF1-13B54E53FACA}"/>
              </a:ext>
            </a:extLst>
          </p:cNvPr>
          <p:cNvSpPr/>
          <p:nvPr/>
        </p:nvSpPr>
        <p:spPr>
          <a:xfrm>
            <a:off x="4835982" y="5696403"/>
            <a:ext cx="571497" cy="222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06E4ED89-FB7E-1FFA-3E81-84FB539C1263}"/>
              </a:ext>
            </a:extLst>
          </p:cNvPr>
          <p:cNvSpPr txBox="1"/>
          <p:nvPr/>
        </p:nvSpPr>
        <p:spPr>
          <a:xfrm rot="5400000">
            <a:off x="3096549" y="4985412"/>
            <a:ext cx="360463" cy="523220"/>
          </a:xfrm>
          <a:prstGeom prst="rect">
            <a:avLst/>
          </a:prstGeom>
          <a:noFill/>
        </p:spPr>
        <p:txBody>
          <a:bodyPr wrap="square" rtlCol="0">
            <a:spAutoFit/>
          </a:bodyPr>
          <a:lstStyle/>
          <a:p>
            <a:r>
              <a:rPr lang="nl-NL" sz="2800" dirty="0"/>
              <a:t>=</a:t>
            </a:r>
          </a:p>
        </p:txBody>
      </p:sp>
      <p:sp>
        <p:nvSpPr>
          <p:cNvPr id="10" name="Tekstvak 9">
            <a:extLst>
              <a:ext uri="{FF2B5EF4-FFF2-40B4-BE49-F238E27FC236}">
                <a16:creationId xmlns:a16="http://schemas.microsoft.com/office/drawing/2014/main" id="{08ED37F4-6BBD-9CC8-5051-C125BADCCAB0}"/>
              </a:ext>
            </a:extLst>
          </p:cNvPr>
          <p:cNvSpPr txBox="1"/>
          <p:nvPr/>
        </p:nvSpPr>
        <p:spPr>
          <a:xfrm rot="5400000">
            <a:off x="6230093" y="5082661"/>
            <a:ext cx="360463" cy="523220"/>
          </a:xfrm>
          <a:prstGeom prst="rect">
            <a:avLst/>
          </a:prstGeom>
          <a:noFill/>
        </p:spPr>
        <p:txBody>
          <a:bodyPr wrap="square" rtlCol="0">
            <a:spAutoFit/>
          </a:bodyPr>
          <a:lstStyle/>
          <a:p>
            <a:r>
              <a:rPr lang="nl-NL" sz="28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9" name="Tijdelijke aanduiding voor tekst 8">
            <a:extLst>
              <a:ext uri="{FF2B5EF4-FFF2-40B4-BE49-F238E27FC236}">
                <a16:creationId xmlns:a16="http://schemas.microsoft.com/office/drawing/2014/main" id="{A604E4CA-0CE7-AF31-F312-1032F50A8CAD}"/>
              </a:ext>
            </a:extLst>
          </p:cNvPr>
          <p:cNvSpPr>
            <a:spLocks noGrp="1"/>
          </p:cNvSpPr>
          <p:nvPr>
            <p:ph type="body" idx="2"/>
          </p:nvPr>
        </p:nvSpPr>
        <p:spPr/>
        <p:txBody>
          <a:bodyPr/>
          <a:lstStyle/>
          <a:p>
            <a:pPr algn="l"/>
            <a:r>
              <a:rPr lang="en-US" sz="2800" b="1" i="0" dirty="0">
                <a:solidFill>
                  <a:srgbClr val="000000"/>
                </a:solidFill>
                <a:effectLst/>
                <a:latin typeface="Helvetica" panose="020B0604020202020204" pitchFamily="34" charset="0"/>
              </a:rPr>
              <a:t>SARIMA-parameters found using </a:t>
            </a:r>
            <a:r>
              <a:rPr lang="en-US" sz="2800" b="1" i="0" dirty="0">
                <a:solidFill>
                  <a:srgbClr val="000000"/>
                </a:solidFill>
                <a:effectLst/>
                <a:latin typeface="Arial" panose="020B0604020202020204" pitchFamily="34" charset="0"/>
              </a:rPr>
              <a:t>Box-Jenkin method</a:t>
            </a:r>
            <a:r>
              <a:rPr lang="en-US" sz="2800" b="1" i="0" baseline="30000" dirty="0">
                <a:solidFill>
                  <a:srgbClr val="000000"/>
                </a:solidFill>
                <a:effectLst/>
                <a:latin typeface="Arial" panose="020B0604020202020204" pitchFamily="34" charset="0"/>
              </a:rPr>
              <a:t>[8]</a:t>
            </a:r>
            <a:r>
              <a:rPr lang="en-US" sz="2800" b="1" i="0" dirty="0">
                <a:solidFill>
                  <a:srgbClr val="000000"/>
                </a:solidFill>
                <a:effectLst/>
                <a:latin typeface="Arial" panose="020B0604020202020204" pitchFamily="34" charset="0"/>
              </a:rPr>
              <a:t>  </a:t>
            </a:r>
            <a:endParaRPr lang="en-US" b="1" dirty="0">
              <a:solidFill>
                <a:srgbClr val="000000"/>
              </a:solidFill>
              <a:latin typeface="Arial" panose="020B0604020202020204" pitchFamily="34" charset="0"/>
            </a:endParaRPr>
          </a:p>
          <a:p>
            <a:pPr algn="l"/>
            <a:r>
              <a:rPr lang="en-US" sz="2800" b="0" i="0" dirty="0">
                <a:solidFill>
                  <a:srgbClr val="000000"/>
                </a:solidFill>
                <a:effectLst/>
                <a:latin typeface="Arial" panose="020B0604020202020204" pitchFamily="34" charset="0"/>
              </a:rPr>
              <a:t>Optimization method based on MLE using a Kalman filter</a:t>
            </a:r>
            <a:endParaRPr lang="nl-NL" sz="2800" dirty="0"/>
          </a:p>
          <a:p>
            <a:endParaRPr lang="nl-NL" dirty="0"/>
          </a:p>
        </p:txBody>
      </p:sp>
      <p:sp>
        <p:nvSpPr>
          <p:cNvPr id="750" name="Google Shape;750;p77"/>
          <p:cNvSpPr txBox="1">
            <a:spLocks noGrp="1"/>
          </p:cNvSpPr>
          <p:nvPr>
            <p:ph type="title"/>
          </p:nvPr>
        </p:nvSpPr>
        <p:spPr>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SARIMA model implementation</a:t>
            </a:r>
            <a:endParaRPr dirty="0"/>
          </a:p>
        </p:txBody>
      </p:sp>
      <p:sp>
        <p:nvSpPr>
          <p:cNvPr id="8" name="Tijdelijke aanduiding voor tekst 7">
            <a:extLst>
              <a:ext uri="{FF2B5EF4-FFF2-40B4-BE49-F238E27FC236}">
                <a16:creationId xmlns:a16="http://schemas.microsoft.com/office/drawing/2014/main" id="{15A3B674-DF46-0D26-0FE8-204AB07D5796}"/>
              </a:ext>
            </a:extLst>
          </p:cNvPr>
          <p:cNvSpPr>
            <a:spLocks noGrp="1"/>
          </p:cNvSpPr>
          <p:nvPr>
            <p:ph type="body" idx="1"/>
          </p:nvPr>
        </p:nvSpPr>
        <p:spPr/>
        <p:txBody>
          <a:bodyPr/>
          <a:lstStyle/>
          <a:p>
            <a:endParaRPr lang="nl-NL"/>
          </a:p>
        </p:txBody>
      </p:sp>
      <p:pic>
        <p:nvPicPr>
          <p:cNvPr id="752" name="Google Shape;752;p77"/>
          <p:cNvPicPr preferRelativeResize="0"/>
          <p:nvPr/>
        </p:nvPicPr>
        <p:blipFill>
          <a:blip r:embed="rId3"/>
          <a:srcRect/>
          <a:stretch/>
        </p:blipFill>
        <p:spPr>
          <a:xfrm>
            <a:off x="1149571" y="1634367"/>
            <a:ext cx="4601011" cy="46394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8"/>
          <p:cNvSpPr txBox="1">
            <a:spLocks noGrp="1"/>
          </p:cNvSpPr>
          <p:nvPr>
            <p:ph type="title"/>
          </p:nvPr>
        </p:nvSpPr>
        <p:spPr>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SARIMAX</a:t>
            </a:r>
            <a:endParaRPr dirty="0"/>
          </a:p>
        </p:txBody>
      </p:sp>
      <p:sp>
        <p:nvSpPr>
          <p:cNvPr id="4" name="Tijdelijke aanduiding voor tekst 3">
            <a:extLst>
              <a:ext uri="{FF2B5EF4-FFF2-40B4-BE49-F238E27FC236}">
                <a16:creationId xmlns:a16="http://schemas.microsoft.com/office/drawing/2014/main" id="{62FF2BA8-4F58-47BC-4918-7A2A11FCCE1E}"/>
              </a:ext>
            </a:extLst>
          </p:cNvPr>
          <p:cNvSpPr>
            <a:spLocks noGrp="1"/>
          </p:cNvSpPr>
          <p:nvPr>
            <p:ph type="body" idx="1"/>
          </p:nvPr>
        </p:nvSpPr>
        <p:spPr/>
        <p:txBody>
          <a:bodyPr/>
          <a:lstStyle/>
          <a:p>
            <a:endParaRPr lang="nl-NL"/>
          </a:p>
        </p:txBody>
      </p:sp>
      <p:sp>
        <p:nvSpPr>
          <p:cNvPr id="5" name="Tijdelijke aanduiding voor tekst 4">
            <a:extLst>
              <a:ext uri="{FF2B5EF4-FFF2-40B4-BE49-F238E27FC236}">
                <a16:creationId xmlns:a16="http://schemas.microsoft.com/office/drawing/2014/main" id="{865801A1-A56F-8A6A-9DC3-C4C80D40F0FD}"/>
              </a:ext>
            </a:extLst>
          </p:cNvPr>
          <p:cNvSpPr>
            <a:spLocks noGrp="1"/>
          </p:cNvSpPr>
          <p:nvPr>
            <p:ph type="body" idx="2"/>
          </p:nvPr>
        </p:nvSpPr>
        <p:spPr/>
        <p:txBody>
          <a:bodyPr/>
          <a:lstStyle/>
          <a:p>
            <a:pPr algn="l"/>
            <a:r>
              <a:rPr lang="en-US" sz="2800" b="1" i="0" dirty="0">
                <a:solidFill>
                  <a:srgbClr val="000000"/>
                </a:solidFill>
                <a:effectLst/>
                <a:latin typeface="Helvetica" panose="020B0604020202020204" pitchFamily="34" charset="0"/>
              </a:rPr>
              <a:t>Same hyper parameters as SARIMA</a:t>
            </a:r>
          </a:p>
          <a:p>
            <a:pPr algn="l"/>
            <a:r>
              <a:rPr lang="en-US" dirty="0">
                <a:solidFill>
                  <a:srgbClr val="000000"/>
                </a:solidFill>
                <a:latin typeface="Helvetica" panose="020B0604020202020204" pitchFamily="34" charset="0"/>
              </a:rPr>
              <a:t>Uses a single exogenous variable </a:t>
            </a:r>
            <a:r>
              <a:rPr lang="en-US" sz="2800" b="1" i="0" dirty="0">
                <a:solidFill>
                  <a:srgbClr val="000000"/>
                </a:solidFill>
                <a:effectLst/>
                <a:latin typeface="Arial" panose="020B0604020202020204" pitchFamily="34" charset="0"/>
              </a:rPr>
              <a:t>  </a:t>
            </a:r>
            <a:endParaRPr lang="en-US" b="1" dirty="0">
              <a:solidFill>
                <a:srgbClr val="000000"/>
              </a:solidFill>
              <a:latin typeface="Arial" panose="020B0604020202020204" pitchFamily="34" charset="0"/>
            </a:endParaRPr>
          </a:p>
          <a:p>
            <a:pPr algn="l"/>
            <a:endParaRPr lang="nl-NL" sz="2800" dirty="0"/>
          </a:p>
          <a:p>
            <a:endParaRPr lang="nl-NL" dirty="0"/>
          </a:p>
        </p:txBody>
      </p:sp>
      <p:pic>
        <p:nvPicPr>
          <p:cNvPr id="3" name="Afbeelding 2">
            <a:extLst>
              <a:ext uri="{FF2B5EF4-FFF2-40B4-BE49-F238E27FC236}">
                <a16:creationId xmlns:a16="http://schemas.microsoft.com/office/drawing/2014/main" id="{76FC6D33-13E0-56D9-1453-E29499F2844F}"/>
              </a:ext>
            </a:extLst>
          </p:cNvPr>
          <p:cNvPicPr>
            <a:picLocks noChangeAspect="1"/>
          </p:cNvPicPr>
          <p:nvPr/>
        </p:nvPicPr>
        <p:blipFill>
          <a:blip r:embed="rId3"/>
          <a:srcRect/>
          <a:stretch/>
        </p:blipFill>
        <p:spPr>
          <a:xfrm>
            <a:off x="426223" y="2243138"/>
            <a:ext cx="5338162" cy="4305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0"/>
          <p:cNvSpPr txBox="1">
            <a:spLocks noGrp="1"/>
          </p:cNvSpPr>
          <p:nvPr>
            <p:ph type="title"/>
          </p:nvPr>
        </p:nvSpPr>
        <p:spPr>
          <a:xfrm>
            <a:off x="963084" y="4406901"/>
            <a:ext cx="10363200" cy="1362000"/>
          </a:xfrm>
          <a:prstGeom prst="rect">
            <a:avLst/>
          </a:prstGeom>
          <a:solidFill>
            <a:schemeClr val="lt1"/>
          </a:solidFill>
          <a:ln>
            <a:noFill/>
          </a:ln>
        </p:spPr>
        <p:txBody>
          <a:bodyPr spcFirstLastPara="1" wrap="square" lIns="982075" tIns="216000" rIns="267825" bIns="45700" anchor="t" anchorCtr="0">
            <a:noAutofit/>
          </a:bodyPr>
          <a:lstStyle/>
          <a:p>
            <a:pPr marL="0" lvl="0" indent="0" algn="l" rtl="0">
              <a:spcBef>
                <a:spcPts val="0"/>
              </a:spcBef>
              <a:spcAft>
                <a:spcPts val="0"/>
              </a:spcAft>
              <a:buNone/>
            </a:pPr>
            <a:r>
              <a:rPr lang="en-GB" dirty="0">
                <a:latin typeface="Arial"/>
                <a:ea typeface="Arial"/>
                <a:cs typeface="Arial"/>
                <a:sym typeface="Arial"/>
              </a:rPr>
              <a:t>Methods – Model evaluation</a:t>
            </a:r>
            <a:endParaRPr dirty="0">
              <a:latin typeface="Arial"/>
              <a:ea typeface="Arial"/>
              <a:cs typeface="Arial"/>
              <a:sym typeface="Arial"/>
            </a:endParaRPr>
          </a:p>
        </p:txBody>
      </p:sp>
      <p:sp>
        <p:nvSpPr>
          <p:cNvPr id="593" name="Google Shape;593;p60"/>
          <p:cNvSpPr txBox="1">
            <a:spLocks noGrp="1"/>
          </p:cNvSpPr>
          <p:nvPr>
            <p:ph type="body" idx="1"/>
          </p:nvPr>
        </p:nvSpPr>
        <p:spPr>
          <a:xfrm>
            <a:off x="963084" y="2906713"/>
            <a:ext cx="10363200" cy="1500300"/>
          </a:xfrm>
          <a:prstGeom prst="rect">
            <a:avLst/>
          </a:prstGeom>
          <a:noFill/>
          <a:ln>
            <a:noFill/>
          </a:ln>
        </p:spPr>
        <p:txBody>
          <a:bodyPr spcFirstLastPara="1" wrap="square" lIns="982075" tIns="45700" rIns="267825" bIns="45700" anchor="t" anchorCtr="0">
            <a:noAutofit/>
          </a:bodyPr>
          <a:lstStyle/>
          <a:p>
            <a:pPr marL="0" lvl="0" indent="0" algn="l" rtl="0">
              <a:spcBef>
                <a:spcPts val="0"/>
              </a:spcBef>
              <a:spcAft>
                <a:spcPts val="0"/>
              </a:spcAft>
              <a:buClr>
                <a:schemeClr val="dk1"/>
              </a:buClr>
              <a:buSzPts val="1900"/>
              <a:buFont typeface="Verdana"/>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602" name="Google Shape;602;p61"/>
          <p:cNvPicPr preferRelativeResize="0"/>
          <p:nvPr/>
        </p:nvPicPr>
        <p:blipFill>
          <a:blip r:embed="rId3"/>
          <a:srcRect/>
          <a:stretch/>
        </p:blipFill>
        <p:spPr>
          <a:xfrm>
            <a:off x="2761285" y="1290375"/>
            <a:ext cx="5254091" cy="5500377"/>
          </a:xfrm>
          <a:prstGeom prst="rect">
            <a:avLst/>
          </a:prstGeom>
          <a:noFill/>
          <a:ln>
            <a:noFill/>
          </a:ln>
        </p:spPr>
      </p:pic>
      <p:sp>
        <p:nvSpPr>
          <p:cNvPr id="599" name="Google Shape;599;p61"/>
          <p:cNvSpPr txBox="1">
            <a:spLocks noGrp="1"/>
          </p:cNvSpPr>
          <p:nvPr>
            <p:ph type="title"/>
          </p:nvPr>
        </p:nvSpPr>
        <p:spPr>
          <a:xfrm>
            <a:off x="0" y="584200"/>
            <a:ext cx="12192000" cy="6390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Problem 1: Model evaluation</a:t>
            </a:r>
            <a:endParaRPr/>
          </a:p>
        </p:txBody>
      </p:sp>
      <p:pic>
        <p:nvPicPr>
          <p:cNvPr id="601" name="Google Shape;601;p61"/>
          <p:cNvPicPr preferRelativeResize="0"/>
          <p:nvPr/>
        </p:nvPicPr>
        <p:blipFill>
          <a:blip r:embed="rId4">
            <a:alphaModFix/>
          </a:blip>
          <a:stretch>
            <a:fillRect/>
          </a:stretch>
        </p:blipFill>
        <p:spPr>
          <a:xfrm>
            <a:off x="2761276" y="2473904"/>
            <a:ext cx="5254100" cy="4338825"/>
          </a:xfrm>
          <a:prstGeom prst="rect">
            <a:avLst/>
          </a:prstGeom>
          <a:noFill/>
          <a:ln>
            <a:noFill/>
          </a:ln>
        </p:spPr>
      </p:pic>
      <p:sp>
        <p:nvSpPr>
          <p:cNvPr id="600" name="Google Shape;600;p61"/>
          <p:cNvSpPr/>
          <p:nvPr/>
        </p:nvSpPr>
        <p:spPr>
          <a:xfrm rot="10800000">
            <a:off x="7196775" y="2609973"/>
            <a:ext cx="617400" cy="46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hthoek 1">
            <a:extLst>
              <a:ext uri="{FF2B5EF4-FFF2-40B4-BE49-F238E27FC236}">
                <a16:creationId xmlns:a16="http://schemas.microsoft.com/office/drawing/2014/main" id="{1B17842B-C26F-105B-18F9-DF334F2C8D76}"/>
              </a:ext>
            </a:extLst>
          </p:cNvPr>
          <p:cNvSpPr/>
          <p:nvPr/>
        </p:nvSpPr>
        <p:spPr>
          <a:xfrm>
            <a:off x="5626926" y="4225100"/>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EB8BB894-E247-347B-626D-7D140BC974FD}"/>
              </a:ext>
            </a:extLst>
          </p:cNvPr>
          <p:cNvSpPr/>
          <p:nvPr/>
        </p:nvSpPr>
        <p:spPr>
          <a:xfrm rot="5400000">
            <a:off x="6322945" y="4387524"/>
            <a:ext cx="104522" cy="115929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F6D52FDC-6662-4BA4-94A7-F4C1AFD87785}"/>
              </a:ext>
            </a:extLst>
          </p:cNvPr>
          <p:cNvSpPr/>
          <p:nvPr/>
        </p:nvSpPr>
        <p:spPr>
          <a:xfrm>
            <a:off x="7074224" y="4145175"/>
            <a:ext cx="201232"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A5729B55-E475-76E7-A9EB-B6453C788175}"/>
              </a:ext>
            </a:extLst>
          </p:cNvPr>
          <p:cNvSpPr/>
          <p:nvPr/>
        </p:nvSpPr>
        <p:spPr>
          <a:xfrm>
            <a:off x="4757306" y="5059653"/>
            <a:ext cx="3235800" cy="1719848"/>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oogle Shape;563;p57">
            <a:extLst>
              <a:ext uri="{FF2B5EF4-FFF2-40B4-BE49-F238E27FC236}">
                <a16:creationId xmlns:a16="http://schemas.microsoft.com/office/drawing/2014/main" id="{4D8F0A95-2D52-F2D1-951C-5C8E7662B74C}"/>
              </a:ext>
            </a:extLst>
          </p:cNvPr>
          <p:cNvPicPr preferRelativeResize="0"/>
          <p:nvPr/>
        </p:nvPicPr>
        <p:blipFill>
          <a:blip r:embed="rId5">
            <a:alphaModFix/>
          </a:blip>
          <a:stretch>
            <a:fillRect/>
          </a:stretch>
        </p:blipFill>
        <p:spPr>
          <a:xfrm>
            <a:off x="4023054" y="3512345"/>
            <a:ext cx="304800" cy="304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1000"/>
                                        <p:tgtEl>
                                          <p:spTgt spid="6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602"/>
                                        </p:tgtEl>
                                      </p:cBhvr>
                                    </p:animEffect>
                                    <p:set>
                                      <p:cBhvr>
                                        <p:cTn id="12" dur="1" fill="hold">
                                          <p:stCondLst>
                                            <p:cond delay="1000"/>
                                          </p:stCondLst>
                                        </p:cTn>
                                        <p:tgtEl>
                                          <p:spTgt spid="60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01"/>
                                        </p:tgtEl>
                                        <p:attrNameLst>
                                          <p:attrName>style.visibility</p:attrName>
                                        </p:attrNameLst>
                                      </p:cBhvr>
                                      <p:to>
                                        <p:strVal val="visible"/>
                                      </p:to>
                                    </p:set>
                                    <p:animEffect transition="in" filter="fade">
                                      <p:cBhvr>
                                        <p:cTn id="18" dur="1000"/>
                                        <p:tgtEl>
                                          <p:spTgt spid="601"/>
                                        </p:tgtEl>
                                      </p:cBhvr>
                                    </p:animEffect>
                                  </p:childTnLst>
                                </p:cTn>
                              </p:par>
                              <p:par>
                                <p:cTn id="19" presetID="10" presetClass="exit" presetSubtype="0" fill="hold" grpId="0" nodeType="withEffect">
                                  <p:stCondLst>
                                    <p:cond delay="0"/>
                                  </p:stCondLst>
                                  <p:childTnLst>
                                    <p:animEffect transition="out" filter="fade">
                                      <p:cBhvr>
                                        <p:cTn id="20" dur="1000"/>
                                        <p:tgtEl>
                                          <p:spTgt spid="600"/>
                                        </p:tgtEl>
                                      </p:cBhvr>
                                    </p:animEffect>
                                    <p:set>
                                      <p:cBhvr>
                                        <p:cTn id="21" dur="1" fill="hold">
                                          <p:stCondLst>
                                            <p:cond delay="999"/>
                                          </p:stCondLst>
                                        </p:cTn>
                                        <p:tgtEl>
                                          <p:spTgt spid="6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0" y="584200"/>
            <a:ext cx="12192000" cy="638944"/>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Problem 1: Model evaluation</a:t>
            </a:r>
            <a:endParaRPr/>
          </a:p>
        </p:txBody>
      </p:sp>
      <p:sp>
        <p:nvSpPr>
          <p:cNvPr id="609" name="Google Shape;609;p62"/>
          <p:cNvSpPr txBox="1">
            <a:spLocks noGrp="1"/>
          </p:cNvSpPr>
          <p:nvPr>
            <p:ph type="body" idx="1"/>
          </p:nvPr>
        </p:nvSpPr>
        <p:spPr>
          <a:xfrm>
            <a:off x="623400" y="2132850"/>
            <a:ext cx="5386800" cy="1357800"/>
          </a:xfrm>
          <a:prstGeom prst="rect">
            <a:avLst/>
          </a:prstGeom>
        </p:spPr>
        <p:txBody>
          <a:bodyPr spcFirstLastPara="1" wrap="square" lIns="982075" tIns="45700" rIns="270000" bIns="45700" anchor="b" anchorCtr="0">
            <a:noAutofit/>
          </a:bodyPr>
          <a:lstStyle/>
          <a:p>
            <a:pPr marL="0" lvl="0" indent="0" algn="l" rtl="0">
              <a:spcBef>
                <a:spcPts val="500"/>
              </a:spcBef>
              <a:spcAft>
                <a:spcPts val="0"/>
              </a:spcAft>
              <a:buClr>
                <a:schemeClr val="dk1"/>
              </a:buClr>
              <a:buSzPts val="1100"/>
              <a:buFont typeface="Arial"/>
              <a:buNone/>
            </a:pPr>
            <a:r>
              <a:rPr lang="en-GB" sz="2200" dirty="0"/>
              <a:t>Good performance in observation space does not entail </a:t>
            </a:r>
            <a:r>
              <a:rPr lang="en-GB" dirty="0"/>
              <a:t>good</a:t>
            </a:r>
            <a:r>
              <a:rPr lang="en-GB" sz="2200" dirty="0"/>
              <a:t> performance in state-vector space</a:t>
            </a:r>
          </a:p>
        </p:txBody>
      </p:sp>
      <p:pic>
        <p:nvPicPr>
          <p:cNvPr id="611" name="Google Shape;611;p62"/>
          <p:cNvPicPr preferRelativeResize="0"/>
          <p:nvPr/>
        </p:nvPicPr>
        <p:blipFill>
          <a:blip r:embed="rId3">
            <a:alphaModFix/>
          </a:blip>
          <a:stretch>
            <a:fillRect/>
          </a:stretch>
        </p:blipFill>
        <p:spPr>
          <a:xfrm>
            <a:off x="5675300" y="1847725"/>
            <a:ext cx="5592876" cy="4618576"/>
          </a:xfrm>
          <a:prstGeom prst="rect">
            <a:avLst/>
          </a:prstGeom>
          <a:noFill/>
          <a:ln>
            <a:noFill/>
          </a:ln>
        </p:spPr>
      </p:pic>
      <p:sp>
        <p:nvSpPr>
          <p:cNvPr id="612" name="Google Shape;612;p62"/>
          <p:cNvSpPr/>
          <p:nvPr/>
        </p:nvSpPr>
        <p:spPr>
          <a:xfrm rot="3305152">
            <a:off x="6640624" y="2779289"/>
            <a:ext cx="1663149" cy="50142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2"/>
          <p:cNvSpPr/>
          <p:nvPr/>
        </p:nvSpPr>
        <p:spPr>
          <a:xfrm rot="-391">
            <a:off x="7703767" y="1766813"/>
            <a:ext cx="2636400" cy="5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fbeelding 6">
            <a:extLst>
              <a:ext uri="{FF2B5EF4-FFF2-40B4-BE49-F238E27FC236}">
                <a16:creationId xmlns:a16="http://schemas.microsoft.com/office/drawing/2014/main" id="{55047B18-FB64-E305-F11D-A9E220828511}"/>
              </a:ext>
            </a:extLst>
          </p:cNvPr>
          <p:cNvPicPr>
            <a:picLocks noChangeAspect="1"/>
          </p:cNvPicPr>
          <p:nvPr/>
        </p:nvPicPr>
        <p:blipFill>
          <a:blip r:embed="rId4"/>
          <a:srcRect/>
          <a:stretch/>
        </p:blipFill>
        <p:spPr>
          <a:xfrm>
            <a:off x="353321" y="4650313"/>
            <a:ext cx="6337601" cy="1538824"/>
          </a:xfrm>
          <a:prstGeom prst="rect">
            <a:avLst/>
          </a:prstGeom>
        </p:spPr>
      </p:pic>
      <p:sp>
        <p:nvSpPr>
          <p:cNvPr id="2" name="Rechthoek 1">
            <a:extLst>
              <a:ext uri="{FF2B5EF4-FFF2-40B4-BE49-F238E27FC236}">
                <a16:creationId xmlns:a16="http://schemas.microsoft.com/office/drawing/2014/main" id="{4063DB63-6E85-C3E5-0FD4-8A891FEF1020}"/>
              </a:ext>
            </a:extLst>
          </p:cNvPr>
          <p:cNvSpPr/>
          <p:nvPr/>
        </p:nvSpPr>
        <p:spPr>
          <a:xfrm>
            <a:off x="8749470" y="3759849"/>
            <a:ext cx="184727"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079B2844-0C0F-F6E1-BF2B-F893B87631E4}"/>
              </a:ext>
            </a:extLst>
          </p:cNvPr>
          <p:cNvSpPr/>
          <p:nvPr/>
        </p:nvSpPr>
        <p:spPr>
          <a:xfrm rot="5400000">
            <a:off x="9477295" y="3890468"/>
            <a:ext cx="104517" cy="122290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0A9FC03-C82D-B823-2451-896B649D8B10}"/>
              </a:ext>
            </a:extLst>
          </p:cNvPr>
          <p:cNvSpPr/>
          <p:nvPr/>
        </p:nvSpPr>
        <p:spPr>
          <a:xfrm>
            <a:off x="10271464" y="3679924"/>
            <a:ext cx="206433" cy="79432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196F40F3-7933-CA08-03C9-06D5D7F35864}"/>
              </a:ext>
            </a:extLst>
          </p:cNvPr>
          <p:cNvSpPr/>
          <p:nvPr/>
        </p:nvSpPr>
        <p:spPr>
          <a:xfrm>
            <a:off x="7911652" y="4650313"/>
            <a:ext cx="3356523" cy="1719848"/>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Google Shape;609;p62">
            <a:extLst>
              <a:ext uri="{FF2B5EF4-FFF2-40B4-BE49-F238E27FC236}">
                <a16:creationId xmlns:a16="http://schemas.microsoft.com/office/drawing/2014/main" id="{B7D3FCFF-E5CC-3C7A-72F7-A046C4215F0A}"/>
              </a:ext>
            </a:extLst>
          </p:cNvPr>
          <p:cNvSpPr txBox="1">
            <a:spLocks/>
          </p:cNvSpPr>
          <p:nvPr/>
        </p:nvSpPr>
        <p:spPr>
          <a:xfrm>
            <a:off x="3932807" y="1704397"/>
            <a:ext cx="4743770" cy="375835"/>
          </a:xfrm>
          <a:prstGeom prst="rect">
            <a:avLst/>
          </a:prstGeom>
          <a:noFill/>
          <a:ln>
            <a:noFill/>
          </a:ln>
        </p:spPr>
        <p:txBody>
          <a:bodyPr spcFirstLastPara="1" wrap="square" lIns="982075" tIns="45700" rIns="270000"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53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pPr marL="0" indent="0">
              <a:spcBef>
                <a:spcPts val="500"/>
              </a:spcBef>
              <a:buSzPts val="1100"/>
            </a:pPr>
            <a:r>
              <a:rPr lang="en-US" sz="2200" b="0" dirty="0">
                <a:solidFill>
                  <a:schemeClr val="dk1">
                    <a:alpha val="50000"/>
                  </a:schemeClr>
                </a:solidFill>
              </a:rPr>
              <a:t>State-vector space</a:t>
            </a:r>
          </a:p>
        </p:txBody>
      </p:sp>
      <p:sp>
        <p:nvSpPr>
          <p:cNvPr id="8" name="Google Shape;609;p62">
            <a:extLst>
              <a:ext uri="{FF2B5EF4-FFF2-40B4-BE49-F238E27FC236}">
                <a16:creationId xmlns:a16="http://schemas.microsoft.com/office/drawing/2014/main" id="{6283F8A2-14B2-9EA4-AA12-AA441F9B5D5C}"/>
              </a:ext>
            </a:extLst>
          </p:cNvPr>
          <p:cNvSpPr txBox="1">
            <a:spLocks/>
          </p:cNvSpPr>
          <p:nvPr/>
        </p:nvSpPr>
        <p:spPr>
          <a:xfrm>
            <a:off x="7322355" y="1214786"/>
            <a:ext cx="2708444" cy="375835"/>
          </a:xfrm>
          <a:prstGeom prst="rect">
            <a:avLst/>
          </a:prstGeom>
          <a:noFill/>
          <a:ln>
            <a:noFill/>
          </a:ln>
        </p:spPr>
        <p:txBody>
          <a:bodyPr spcFirstLastPara="1" wrap="square" lIns="982075" tIns="45700" rIns="270000"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53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pPr marL="0" indent="0" algn="ctr">
              <a:spcBef>
                <a:spcPts val="500"/>
              </a:spcBef>
              <a:buSzPts val="1100"/>
            </a:pPr>
            <a:r>
              <a:rPr lang="en-US" sz="2200" b="0" dirty="0">
                <a:solidFill>
                  <a:schemeClr val="dk1">
                    <a:alpha val="50000"/>
                  </a:schemeClr>
                </a:solidFill>
              </a:rPr>
              <a:t>Flux space</a:t>
            </a:r>
          </a:p>
        </p:txBody>
      </p:sp>
      <p:sp>
        <p:nvSpPr>
          <p:cNvPr id="9" name="Tekstvak 8">
            <a:extLst>
              <a:ext uri="{FF2B5EF4-FFF2-40B4-BE49-F238E27FC236}">
                <a16:creationId xmlns:a16="http://schemas.microsoft.com/office/drawing/2014/main" id="{60A01844-EA3D-DA1B-7FDE-78B7B6FD28BA}"/>
              </a:ext>
            </a:extLst>
          </p:cNvPr>
          <p:cNvSpPr txBox="1"/>
          <p:nvPr/>
        </p:nvSpPr>
        <p:spPr>
          <a:xfrm rot="5400000">
            <a:off x="8877089" y="1408237"/>
            <a:ext cx="289755" cy="461665"/>
          </a:xfrm>
          <a:prstGeom prst="rect">
            <a:avLst/>
          </a:prstGeom>
          <a:noFill/>
        </p:spPr>
        <p:txBody>
          <a:bodyPr wrap="square" rtlCol="0">
            <a:spAutoFit/>
          </a:bodyPr>
          <a:lstStyle/>
          <a:p>
            <a:r>
              <a:rPr lang="nl-NL" sz="2400" dirty="0">
                <a:solidFill>
                  <a:srgbClr val="000000">
                    <a:alpha val="50000"/>
                  </a:srgbClr>
                </a:solidFill>
              </a:rPr>
              <a:t>=</a:t>
            </a:r>
          </a:p>
        </p:txBody>
      </p:sp>
      <p:sp>
        <p:nvSpPr>
          <p:cNvPr id="10" name="Tekstvak 9">
            <a:extLst>
              <a:ext uri="{FF2B5EF4-FFF2-40B4-BE49-F238E27FC236}">
                <a16:creationId xmlns:a16="http://schemas.microsoft.com/office/drawing/2014/main" id="{F53750CA-5288-E930-9F46-6DFCC199325B}"/>
              </a:ext>
            </a:extLst>
          </p:cNvPr>
          <p:cNvSpPr txBox="1"/>
          <p:nvPr/>
        </p:nvSpPr>
        <p:spPr>
          <a:xfrm rot="3243281">
            <a:off x="6732292" y="1931658"/>
            <a:ext cx="289755" cy="461665"/>
          </a:xfrm>
          <a:prstGeom prst="rect">
            <a:avLst/>
          </a:prstGeom>
          <a:noFill/>
        </p:spPr>
        <p:txBody>
          <a:bodyPr wrap="square" rtlCol="0">
            <a:spAutoFit/>
          </a:bodyPr>
          <a:lstStyle/>
          <a:p>
            <a:r>
              <a:rPr lang="nl-NL" sz="2400" dirty="0">
                <a:solidFill>
                  <a:srgbClr val="000000">
                    <a:alpha val="50000"/>
                  </a:srgbClr>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a:t>Background</a:t>
            </a:r>
            <a:endParaRPr/>
          </a:p>
        </p:txBody>
      </p:sp>
      <p:sp>
        <p:nvSpPr>
          <p:cNvPr id="97" name="Google Shape;97;p17"/>
          <p:cNvSpPr txBox="1">
            <a:spLocks noGrp="1"/>
          </p:cNvSpPr>
          <p:nvPr>
            <p:ph type="body" idx="1"/>
          </p:nvPr>
        </p:nvSpPr>
        <p:spPr>
          <a:xfrm>
            <a:off x="4766733" y="1340768"/>
            <a:ext cx="6815700" cy="5184600"/>
          </a:xfrm>
          <a:prstGeom prst="rect">
            <a:avLst/>
          </a:prstGeom>
        </p:spPr>
        <p:txBody>
          <a:bodyPr spcFirstLastPara="1" wrap="square" lIns="982075" tIns="45700" rIns="270000" bIns="45700" anchor="t" anchorCtr="0">
            <a:noAutofit/>
          </a:bodyPr>
          <a:lstStyle/>
          <a:p>
            <a:pPr marL="0" lvl="0" indent="0" algn="l" rtl="0">
              <a:spcBef>
                <a:spcPts val="640"/>
              </a:spcBef>
              <a:spcAft>
                <a:spcPts val="0"/>
              </a:spcAft>
              <a:buNone/>
            </a:pPr>
            <a:endParaRPr/>
          </a:p>
        </p:txBody>
      </p:sp>
      <p:pic>
        <p:nvPicPr>
          <p:cNvPr id="98" name="Google Shape;98;p17"/>
          <p:cNvPicPr preferRelativeResize="0"/>
          <p:nvPr/>
        </p:nvPicPr>
        <p:blipFill>
          <a:blip r:embed="rId3">
            <a:alphaModFix/>
          </a:blip>
          <a:stretch>
            <a:fillRect/>
          </a:stretch>
        </p:blipFill>
        <p:spPr>
          <a:xfrm>
            <a:off x="4766725" y="1508950"/>
            <a:ext cx="6457950" cy="4848225"/>
          </a:xfrm>
          <a:prstGeom prst="rect">
            <a:avLst/>
          </a:prstGeom>
          <a:noFill/>
          <a:ln>
            <a:noFill/>
          </a:ln>
        </p:spPr>
      </p:pic>
      <p:sp>
        <p:nvSpPr>
          <p:cNvPr id="99" name="Google Shape;99;p17"/>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457200" lvl="0" indent="-317500" algn="l" rtl="0">
              <a:spcBef>
                <a:spcPts val="280"/>
              </a:spcBef>
              <a:spcAft>
                <a:spcPts val="0"/>
              </a:spcAft>
              <a:buSzPts val="1400"/>
              <a:buChar char="●"/>
            </a:pPr>
            <a:r>
              <a:rPr lang="en-GB"/>
              <a:t>Due to anthropogenic carbon emissions, atmospheric CO</a:t>
            </a:r>
            <a:r>
              <a:rPr lang="en-GB" baseline="-25000"/>
              <a:t>2</a:t>
            </a:r>
            <a:r>
              <a:rPr lang="en-GB"/>
              <a:t> are increasing</a:t>
            </a:r>
            <a:endParaRPr/>
          </a:p>
          <a:p>
            <a:pPr marL="457200" lvl="0" indent="-317500" algn="l" rtl="0">
              <a:spcBef>
                <a:spcPts val="0"/>
              </a:spcBef>
              <a:spcAft>
                <a:spcPts val="0"/>
              </a:spcAft>
              <a:buSzPts val="1400"/>
              <a:buChar char="●"/>
            </a:pPr>
            <a:r>
              <a:rPr lang="en-GB"/>
              <a:t>More severe droughts</a:t>
            </a:r>
            <a:endParaRPr/>
          </a:p>
          <a:p>
            <a:pPr marL="457200" lvl="0" indent="-317500" algn="l" rtl="0">
              <a:spcBef>
                <a:spcPts val="0"/>
              </a:spcBef>
              <a:spcAft>
                <a:spcPts val="0"/>
              </a:spcAft>
              <a:buSzPts val="1400"/>
              <a:buChar char="●"/>
            </a:pPr>
            <a:r>
              <a:rPr lang="en-GB"/>
              <a:t>Periods of heavier precipitation</a:t>
            </a:r>
            <a:endParaRPr/>
          </a:p>
          <a:p>
            <a:pPr marL="457200" lvl="0" indent="-317500" algn="l" rtl="0">
              <a:spcBef>
                <a:spcPts val="0"/>
              </a:spcBef>
              <a:spcAft>
                <a:spcPts val="0"/>
              </a:spcAft>
              <a:buSzPts val="1400"/>
              <a:buChar char="●"/>
            </a:pPr>
            <a:r>
              <a:rPr lang="en-GB"/>
              <a:t>Increase rate of glacial melting</a:t>
            </a:r>
            <a:endParaRPr/>
          </a:p>
          <a:p>
            <a:pPr marL="457200" lvl="0" indent="-317500" algn="l" rtl="0">
              <a:spcBef>
                <a:spcPts val="0"/>
              </a:spcBef>
              <a:spcAft>
                <a:spcPts val="0"/>
              </a:spcAft>
              <a:buSzPts val="1400"/>
              <a:buChar char="●"/>
            </a:pPr>
            <a:r>
              <a:rPr lang="en-GB"/>
              <a:t>Rising sea levels</a:t>
            </a:r>
            <a:endParaRPr/>
          </a:p>
        </p:txBody>
      </p:sp>
      <p:pic>
        <p:nvPicPr>
          <p:cNvPr id="100" name="Google Shape;100;p17"/>
          <p:cNvPicPr preferRelativeResize="0"/>
          <p:nvPr/>
        </p:nvPicPr>
        <p:blipFill rotWithShape="1">
          <a:blip r:embed="rId4">
            <a:alphaModFix/>
          </a:blip>
          <a:srcRect/>
          <a:stretch/>
        </p:blipFill>
        <p:spPr>
          <a:xfrm>
            <a:off x="6096000" y="2717496"/>
            <a:ext cx="6149852" cy="3101578"/>
          </a:xfrm>
          <a:prstGeom prst="rect">
            <a:avLst/>
          </a:prstGeom>
          <a:noFill/>
          <a:ln>
            <a:noFill/>
          </a:ln>
        </p:spPr>
      </p:pic>
      <p:pic>
        <p:nvPicPr>
          <p:cNvPr id="101" name="Google Shape;101;p17"/>
          <p:cNvPicPr preferRelativeResize="0"/>
          <p:nvPr/>
        </p:nvPicPr>
        <p:blipFill>
          <a:blip r:embed="rId5">
            <a:alphaModFix/>
          </a:blip>
          <a:stretch>
            <a:fillRect/>
          </a:stretch>
        </p:blipFill>
        <p:spPr>
          <a:xfrm>
            <a:off x="4311900" y="3089275"/>
            <a:ext cx="6563576" cy="3436199"/>
          </a:xfrm>
          <a:prstGeom prst="rect">
            <a:avLst/>
          </a:prstGeom>
          <a:noFill/>
          <a:ln>
            <a:noFill/>
          </a:ln>
        </p:spPr>
      </p:pic>
      <p:pic>
        <p:nvPicPr>
          <p:cNvPr id="102" name="Google Shape;102;p17"/>
          <p:cNvPicPr preferRelativeResize="0"/>
          <p:nvPr/>
        </p:nvPicPr>
        <p:blipFill>
          <a:blip r:embed="rId6">
            <a:alphaModFix/>
          </a:blip>
          <a:stretch>
            <a:fillRect/>
          </a:stretch>
        </p:blipFill>
        <p:spPr>
          <a:xfrm>
            <a:off x="4766728" y="1574364"/>
            <a:ext cx="6563576" cy="3446962"/>
          </a:xfrm>
          <a:prstGeom prst="rect">
            <a:avLst/>
          </a:prstGeom>
          <a:noFill/>
          <a:ln>
            <a:noFill/>
          </a:ln>
        </p:spPr>
      </p:pic>
      <p:pic>
        <p:nvPicPr>
          <p:cNvPr id="103" name="Google Shape;103;p17"/>
          <p:cNvPicPr preferRelativeResize="0"/>
          <p:nvPr/>
        </p:nvPicPr>
        <p:blipFill>
          <a:blip r:embed="rId7">
            <a:alphaModFix/>
          </a:blip>
          <a:stretch>
            <a:fillRect/>
          </a:stretch>
        </p:blipFill>
        <p:spPr>
          <a:xfrm>
            <a:off x="5388650" y="2177600"/>
            <a:ext cx="6713326" cy="3510974"/>
          </a:xfrm>
          <a:prstGeom prst="rect">
            <a:avLst/>
          </a:prstGeom>
          <a:noFill/>
          <a:ln>
            <a:noFill/>
          </a:ln>
        </p:spPr>
      </p:pic>
      <p:sp>
        <p:nvSpPr>
          <p:cNvPr id="104" name="Google Shape;104;p17"/>
          <p:cNvSpPr/>
          <p:nvPr/>
        </p:nvSpPr>
        <p:spPr>
          <a:xfrm>
            <a:off x="1159600" y="3568850"/>
            <a:ext cx="3152400" cy="308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159600" y="3353575"/>
            <a:ext cx="3152400" cy="86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159600" y="2919675"/>
            <a:ext cx="3152400" cy="24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1159600" y="3126983"/>
            <a:ext cx="3152400" cy="24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6"/>
                                        </p:tgtEl>
                                      </p:cBhvr>
                                    </p:animEffect>
                                    <p:set>
                                      <p:cBhvr>
                                        <p:cTn id="7" dur="1" fill="hold">
                                          <p:stCondLst>
                                            <p:cond delay="1000"/>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000"/>
                                        <p:tgtEl>
                                          <p:spTgt spid="100"/>
                                        </p:tgtEl>
                                      </p:cBhvr>
                                    </p:animEffect>
                                  </p:childTnLst>
                                </p:cTn>
                              </p:par>
                            </p:childTnLst>
                          </p:cTn>
                        </p:par>
                        <p:par>
                          <p:cTn id="11" fill="hold">
                            <p:stCondLst>
                              <p:cond delay="1001"/>
                            </p:stCondLst>
                            <p:childTnLst>
                              <p:par>
                                <p:cTn id="12" presetID="10" presetClass="exit" presetSubtype="0" fill="hold" nodeType="afterEffect">
                                  <p:stCondLst>
                                    <p:cond delay="1000"/>
                                  </p:stCondLst>
                                  <p:childTnLst>
                                    <p:animEffect transition="out" filter="fade">
                                      <p:cBhvr>
                                        <p:cTn id="13" dur="1998"/>
                                        <p:tgtEl>
                                          <p:spTgt spid="107"/>
                                        </p:tgtEl>
                                      </p:cBhvr>
                                    </p:animEffect>
                                    <p:set>
                                      <p:cBhvr>
                                        <p:cTn id="14" dur="1" fill="hold">
                                          <p:stCondLst>
                                            <p:cond delay="1999"/>
                                          </p:stCondLst>
                                        </p:cTn>
                                        <p:tgtEl>
                                          <p:spTgt spid="107"/>
                                        </p:tgtEl>
                                        <p:attrNameLst>
                                          <p:attrName>style.visibility</p:attrName>
                                        </p:attrNameLst>
                                      </p:cBhvr>
                                      <p:to>
                                        <p:strVal val="hidden"/>
                                      </p:to>
                                    </p:set>
                                  </p:childTnLst>
                                </p:cTn>
                              </p:par>
                              <p:par>
                                <p:cTn id="15" presetID="10" presetClass="entr" presetSubtype="0" fill="hold" nodeType="withEffect">
                                  <p:stCondLst>
                                    <p:cond delay="100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2000"/>
                                        <p:tgtEl>
                                          <p:spTgt spid="101"/>
                                        </p:tgtEl>
                                      </p:cBhvr>
                                    </p:animEffect>
                                  </p:childTnLst>
                                </p:cTn>
                              </p:par>
                            </p:childTnLst>
                          </p:cTn>
                        </p:par>
                        <p:par>
                          <p:cTn id="18" fill="hold">
                            <p:stCondLst>
                              <p:cond delay="4001"/>
                            </p:stCondLst>
                            <p:childTnLst>
                              <p:par>
                                <p:cTn id="19" presetID="10" presetClass="exit" presetSubtype="0" fill="hold" nodeType="afterEffect">
                                  <p:stCondLst>
                                    <p:cond delay="1000"/>
                                  </p:stCondLst>
                                  <p:childTnLst>
                                    <p:animEffect transition="out" filter="fade">
                                      <p:cBhvr>
                                        <p:cTn id="20" dur="1998"/>
                                        <p:tgtEl>
                                          <p:spTgt spid="105"/>
                                        </p:tgtEl>
                                      </p:cBhvr>
                                    </p:animEffect>
                                    <p:set>
                                      <p:cBhvr>
                                        <p:cTn id="21" dur="1" fill="hold">
                                          <p:stCondLst>
                                            <p:cond delay="1999"/>
                                          </p:stCondLst>
                                        </p:cTn>
                                        <p:tgtEl>
                                          <p:spTgt spid="105"/>
                                        </p:tgtEl>
                                        <p:attrNameLst>
                                          <p:attrName>style.visibility</p:attrName>
                                        </p:attrNameLst>
                                      </p:cBhvr>
                                      <p:to>
                                        <p:strVal val="hidden"/>
                                      </p:to>
                                    </p:set>
                                  </p:childTnLst>
                                </p:cTn>
                              </p:par>
                              <p:par>
                                <p:cTn id="22" presetID="10" presetClass="entr" presetSubtype="0" fill="hold" nodeType="withEffect">
                                  <p:stCondLst>
                                    <p:cond delay="1000"/>
                                  </p:stCondLst>
                                  <p:childTnLst>
                                    <p:set>
                                      <p:cBhvr>
                                        <p:cTn id="23" dur="1" fill="hold">
                                          <p:stCondLst>
                                            <p:cond delay="0"/>
                                          </p:stCondLst>
                                        </p:cTn>
                                        <p:tgtEl>
                                          <p:spTgt spid="102"/>
                                        </p:tgtEl>
                                        <p:attrNameLst>
                                          <p:attrName>style.visibility</p:attrName>
                                        </p:attrNameLst>
                                      </p:cBhvr>
                                      <p:to>
                                        <p:strVal val="visible"/>
                                      </p:to>
                                    </p:set>
                                    <p:animEffect transition="in" filter="fade">
                                      <p:cBhvr>
                                        <p:cTn id="24" dur="2000"/>
                                        <p:tgtEl>
                                          <p:spTgt spid="102"/>
                                        </p:tgtEl>
                                      </p:cBhvr>
                                    </p:animEffect>
                                  </p:childTnLst>
                                </p:cTn>
                              </p:par>
                            </p:childTnLst>
                          </p:cTn>
                        </p:par>
                        <p:par>
                          <p:cTn id="25" fill="hold">
                            <p:stCondLst>
                              <p:cond delay="7001"/>
                            </p:stCondLst>
                            <p:childTnLst>
                              <p:par>
                                <p:cTn id="26" presetID="10" presetClass="exit" presetSubtype="0" fill="hold" nodeType="afterEffect">
                                  <p:stCondLst>
                                    <p:cond delay="1000"/>
                                  </p:stCondLst>
                                  <p:childTnLst>
                                    <p:animEffect transition="out" filter="fade">
                                      <p:cBhvr>
                                        <p:cTn id="27" dur="1998"/>
                                        <p:tgtEl>
                                          <p:spTgt spid="104"/>
                                        </p:tgtEl>
                                      </p:cBhvr>
                                    </p:animEffect>
                                    <p:set>
                                      <p:cBhvr>
                                        <p:cTn id="28" dur="1" fill="hold">
                                          <p:stCondLst>
                                            <p:cond delay="1999"/>
                                          </p:stCondLst>
                                        </p:cTn>
                                        <p:tgtEl>
                                          <p:spTgt spid="104"/>
                                        </p:tgtEl>
                                        <p:attrNameLst>
                                          <p:attrName>style.visibility</p:attrName>
                                        </p:attrNameLst>
                                      </p:cBhvr>
                                      <p:to>
                                        <p:strVal val="hidden"/>
                                      </p:to>
                                    </p:set>
                                  </p:childTnLst>
                                </p:cTn>
                              </p:par>
                              <p:par>
                                <p:cTn id="29" presetID="10" presetClass="entr" presetSubtype="0" fill="hold" nodeType="withEffect">
                                  <p:stCondLst>
                                    <p:cond delay="100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2"/>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Problem 2: feature selection</a:t>
            </a:r>
            <a:endParaRPr dirty="0"/>
          </a:p>
        </p:txBody>
      </p:sp>
      <p:sp>
        <p:nvSpPr>
          <p:cNvPr id="710" name="Google Shape;710;p72"/>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457200" lvl="0" indent="-342900" algn="l" rtl="0">
              <a:spcBef>
                <a:spcPts val="360"/>
              </a:spcBef>
              <a:spcAft>
                <a:spcPts val="0"/>
              </a:spcAft>
              <a:buSzPts val="1800"/>
              <a:buChar char="-"/>
            </a:pPr>
            <a:r>
              <a:rPr lang="en-GB" dirty="0"/>
              <a:t>ECMWF dataset: Over 5000 variables, of which at least 185 variables on 0.25X0.25 grid cells</a:t>
            </a:r>
          </a:p>
          <a:p>
            <a:pPr marL="457200" lvl="0" indent="-342900" algn="l" rtl="0">
              <a:spcBef>
                <a:spcPts val="360"/>
              </a:spcBef>
              <a:spcAft>
                <a:spcPts val="0"/>
              </a:spcAft>
              <a:buSzPts val="1800"/>
              <a:buChar char="-"/>
            </a:pPr>
            <a:endParaRPr lang="en-GB" dirty="0"/>
          </a:p>
          <a:p>
            <a:pPr marL="457200" lvl="0" indent="-342900" algn="l" rtl="0">
              <a:spcBef>
                <a:spcPts val="360"/>
              </a:spcBef>
              <a:spcAft>
                <a:spcPts val="0"/>
              </a:spcAft>
              <a:buSzPts val="1800"/>
              <a:buChar char="-"/>
            </a:pPr>
            <a:r>
              <a:rPr lang="en-GB" dirty="0"/>
              <a:t>Anomalies in net ecosystem exchange (NEE) are correlated with anomalies in temperature</a:t>
            </a:r>
            <a:r>
              <a:rPr lang="en-GB" sz="2400" baseline="30000" dirty="0"/>
              <a:t>[7]</a:t>
            </a:r>
          </a:p>
          <a:p>
            <a:pPr marL="457200" lvl="0" indent="-342900" algn="l" rtl="0">
              <a:spcBef>
                <a:spcPts val="360"/>
              </a:spcBef>
              <a:spcAft>
                <a:spcPts val="0"/>
              </a:spcAft>
              <a:buSzPts val="1800"/>
              <a:buChar char="-"/>
            </a:pPr>
            <a:endParaRPr dirty="0"/>
          </a:p>
          <a:p>
            <a:pPr>
              <a:spcBef>
                <a:spcPts val="0"/>
              </a:spcBef>
              <a:buFont typeface="Arial"/>
              <a:buChar char="-"/>
            </a:pPr>
            <a:r>
              <a:rPr lang="en-GB" dirty="0"/>
              <a:t>Data representation: switch to monthly anomaly space</a:t>
            </a: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A13760-A7C1-89BD-3D23-05BC0E05AAF3}"/>
              </a:ext>
            </a:extLst>
          </p:cNvPr>
          <p:cNvSpPr>
            <a:spLocks noGrp="1"/>
          </p:cNvSpPr>
          <p:nvPr>
            <p:ph type="title"/>
          </p:nvPr>
        </p:nvSpPr>
        <p:spPr/>
        <p:txBody>
          <a:bodyPr/>
          <a:lstStyle/>
          <a:p>
            <a:r>
              <a:rPr lang="en-GB" dirty="0"/>
              <a:t>Experimental set-up</a:t>
            </a:r>
          </a:p>
        </p:txBody>
      </p:sp>
      <p:sp>
        <p:nvSpPr>
          <p:cNvPr id="3" name="Tijdelijke aanduiding voor tekst 2">
            <a:extLst>
              <a:ext uri="{FF2B5EF4-FFF2-40B4-BE49-F238E27FC236}">
                <a16:creationId xmlns:a16="http://schemas.microsoft.com/office/drawing/2014/main" id="{12771A4B-32A2-16A4-2445-AA4C8946F468}"/>
              </a:ext>
            </a:extLst>
          </p:cNvPr>
          <p:cNvSpPr>
            <a:spLocks noGrp="1"/>
          </p:cNvSpPr>
          <p:nvPr>
            <p:ph type="body" idx="1"/>
          </p:nvPr>
        </p:nvSpPr>
        <p:spPr/>
        <p:txBody>
          <a:bodyPr/>
          <a:lstStyle/>
          <a:p>
            <a:pPr>
              <a:buFont typeface="Arial"/>
              <a:buChar char="-"/>
            </a:pPr>
            <a:r>
              <a:rPr lang="en-GB" dirty="0"/>
              <a:t>≈80-20% split </a:t>
            </a:r>
            <a:r>
              <a:rPr lang="en-GB" dirty="0">
                <a:sym typeface="Wingdings" panose="05000000000000000000" pitchFamily="2" charset="2"/>
              </a:rPr>
              <a:t> 17 </a:t>
            </a:r>
            <a:r>
              <a:rPr lang="en-GB" dirty="0">
                <a:ln w="0"/>
                <a:solidFill>
                  <a:schemeClr val="accent2"/>
                </a:solidFill>
                <a:effectLst>
                  <a:outerShdw blurRad="38100" dist="25400" dir="5400000" algn="ctr" rotWithShape="0">
                    <a:srgbClr val="6E747A">
                      <a:alpha val="43000"/>
                    </a:srgbClr>
                  </a:outerShdw>
                </a:effectLst>
                <a:sym typeface="Wingdings" panose="05000000000000000000" pitchFamily="2" charset="2"/>
              </a:rPr>
              <a:t>training</a:t>
            </a:r>
            <a:r>
              <a:rPr lang="en-GB" dirty="0">
                <a:sym typeface="Wingdings" panose="05000000000000000000" pitchFamily="2" charset="2"/>
              </a:rPr>
              <a:t> years + 4 </a:t>
            </a:r>
            <a:r>
              <a:rPr lang="en-GB" dirty="0">
                <a:solidFill>
                  <a:schemeClr val="accent1"/>
                </a:solidFill>
                <a:sym typeface="Wingdings" panose="05000000000000000000" pitchFamily="2" charset="2"/>
              </a:rPr>
              <a:t>testing</a:t>
            </a:r>
            <a:r>
              <a:rPr lang="en-GB" dirty="0">
                <a:sym typeface="Wingdings" panose="05000000000000000000" pitchFamily="2" charset="2"/>
              </a:rPr>
              <a:t> years</a:t>
            </a:r>
          </a:p>
          <a:p>
            <a:pPr marL="114300" indent="0">
              <a:buNone/>
            </a:pPr>
            <a:endParaRPr lang="en-GB" dirty="0">
              <a:sym typeface="Wingdings" panose="05000000000000000000" pitchFamily="2" charset="2"/>
            </a:endParaRPr>
          </a:p>
          <a:p>
            <a:pPr marL="114300" indent="0">
              <a:buNone/>
            </a:pPr>
            <a:endParaRPr lang="en-GB" dirty="0">
              <a:sym typeface="Wingdings" panose="05000000000000000000" pitchFamily="2" charset="2"/>
            </a:endParaRPr>
          </a:p>
          <a:p>
            <a:pPr marL="114300" indent="0">
              <a:buNone/>
            </a:pPr>
            <a:endParaRPr lang="en-GB" dirty="0">
              <a:sym typeface="Wingdings" panose="05000000000000000000" pitchFamily="2" charset="2"/>
            </a:endParaRPr>
          </a:p>
          <a:p>
            <a:pPr>
              <a:buFont typeface="Arial"/>
              <a:buChar char="-"/>
            </a:pPr>
            <a:r>
              <a:rPr lang="en-GB" dirty="0">
                <a:sym typeface="Wingdings" panose="05000000000000000000" pitchFamily="2" charset="2"/>
              </a:rPr>
              <a:t>Training on state vectors</a:t>
            </a:r>
          </a:p>
          <a:p>
            <a:pPr>
              <a:buFont typeface="Arial"/>
              <a:buChar char="-"/>
            </a:pPr>
            <a:endParaRPr lang="en-GB" dirty="0">
              <a:sym typeface="Wingdings" panose="05000000000000000000" pitchFamily="2" charset="2"/>
            </a:endParaRPr>
          </a:p>
          <a:p>
            <a:pPr>
              <a:buFont typeface="Arial"/>
              <a:buChar char="-"/>
            </a:pPr>
            <a:r>
              <a:rPr lang="en-GB" dirty="0">
                <a:sym typeface="Wingdings" panose="05000000000000000000" pitchFamily="2" charset="2"/>
              </a:rPr>
              <a:t>Testing in flux-space</a:t>
            </a:r>
            <a:endParaRPr lang="en-GB" dirty="0"/>
          </a:p>
          <a:p>
            <a:pPr>
              <a:buFont typeface="Arial"/>
              <a:buChar char="-"/>
            </a:pPr>
            <a:endParaRPr lang="en-GB" dirty="0">
              <a:sym typeface="Wingdings" panose="05000000000000000000" pitchFamily="2" charset="2"/>
            </a:endParaRPr>
          </a:p>
        </p:txBody>
      </p:sp>
      <p:cxnSp>
        <p:nvCxnSpPr>
          <p:cNvPr id="7" name="Rechte verbindingslijn 6">
            <a:extLst>
              <a:ext uri="{FF2B5EF4-FFF2-40B4-BE49-F238E27FC236}">
                <a16:creationId xmlns:a16="http://schemas.microsoft.com/office/drawing/2014/main" id="{A6DC52A9-7838-73AB-0512-89EEDE014727}"/>
              </a:ext>
            </a:extLst>
          </p:cNvPr>
          <p:cNvCxnSpPr>
            <a:cxnSpLocks/>
          </p:cNvCxnSpPr>
          <p:nvPr/>
        </p:nvCxnSpPr>
        <p:spPr>
          <a:xfrm>
            <a:off x="1313895" y="2618913"/>
            <a:ext cx="7560105" cy="0"/>
          </a:xfrm>
          <a:prstGeom prst="line">
            <a:avLst/>
          </a:prstGeom>
        </p:spPr>
        <p:style>
          <a:lnRef idx="2">
            <a:schemeClr val="dk1"/>
          </a:lnRef>
          <a:fillRef idx="0">
            <a:schemeClr val="dk1"/>
          </a:fillRef>
          <a:effectRef idx="1">
            <a:schemeClr val="dk1"/>
          </a:effectRef>
          <a:fontRef idx="minor">
            <a:schemeClr val="tx1"/>
          </a:fontRef>
        </p:style>
      </p:cxnSp>
      <p:cxnSp>
        <p:nvCxnSpPr>
          <p:cNvPr id="9" name="Rechte verbindingslijn 8">
            <a:extLst>
              <a:ext uri="{FF2B5EF4-FFF2-40B4-BE49-F238E27FC236}">
                <a16:creationId xmlns:a16="http://schemas.microsoft.com/office/drawing/2014/main" id="{57FC5F53-00A3-D0BD-1E98-FD3733048C67}"/>
              </a:ext>
            </a:extLst>
          </p:cNvPr>
          <p:cNvCxnSpPr/>
          <p:nvPr/>
        </p:nvCxnSpPr>
        <p:spPr>
          <a:xfrm>
            <a:off x="167400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0" name="Rechte verbindingslijn 9">
            <a:extLst>
              <a:ext uri="{FF2B5EF4-FFF2-40B4-BE49-F238E27FC236}">
                <a16:creationId xmlns:a16="http://schemas.microsoft.com/office/drawing/2014/main" id="{4278006B-0908-CE6D-0326-CF1E17F049F5}"/>
              </a:ext>
            </a:extLst>
          </p:cNvPr>
          <p:cNvCxnSpPr/>
          <p:nvPr/>
        </p:nvCxnSpPr>
        <p:spPr>
          <a:xfrm>
            <a:off x="1315374"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1" name="Rechte verbindingslijn 10">
            <a:extLst>
              <a:ext uri="{FF2B5EF4-FFF2-40B4-BE49-F238E27FC236}">
                <a16:creationId xmlns:a16="http://schemas.microsoft.com/office/drawing/2014/main" id="{A2DD8240-B3A8-92F2-5163-C5CE2E37E58D}"/>
              </a:ext>
            </a:extLst>
          </p:cNvPr>
          <p:cNvCxnSpPr/>
          <p:nvPr/>
        </p:nvCxnSpPr>
        <p:spPr>
          <a:xfrm>
            <a:off x="2034000" y="2503503"/>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2" name="Rechte verbindingslijn 11">
            <a:extLst>
              <a:ext uri="{FF2B5EF4-FFF2-40B4-BE49-F238E27FC236}">
                <a16:creationId xmlns:a16="http://schemas.microsoft.com/office/drawing/2014/main" id="{6546DFCE-E41C-0DFB-F3E1-F3B17839D833}"/>
              </a:ext>
            </a:extLst>
          </p:cNvPr>
          <p:cNvCxnSpPr/>
          <p:nvPr/>
        </p:nvCxnSpPr>
        <p:spPr>
          <a:xfrm>
            <a:off x="2394000" y="2503503"/>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3" name="Rechte verbindingslijn 12">
            <a:extLst>
              <a:ext uri="{FF2B5EF4-FFF2-40B4-BE49-F238E27FC236}">
                <a16:creationId xmlns:a16="http://schemas.microsoft.com/office/drawing/2014/main" id="{B0256C68-8E00-496F-ECF9-E3F8703C08F7}"/>
              </a:ext>
            </a:extLst>
          </p:cNvPr>
          <p:cNvCxnSpPr/>
          <p:nvPr/>
        </p:nvCxnSpPr>
        <p:spPr>
          <a:xfrm>
            <a:off x="275400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4" name="Rechte verbindingslijn 13">
            <a:extLst>
              <a:ext uri="{FF2B5EF4-FFF2-40B4-BE49-F238E27FC236}">
                <a16:creationId xmlns:a16="http://schemas.microsoft.com/office/drawing/2014/main" id="{C093DBF9-BF1F-7516-82C6-D3C9BFF7DEFE}"/>
              </a:ext>
            </a:extLst>
          </p:cNvPr>
          <p:cNvCxnSpPr/>
          <p:nvPr/>
        </p:nvCxnSpPr>
        <p:spPr>
          <a:xfrm>
            <a:off x="311400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5" name="Rechte verbindingslijn 14">
            <a:extLst>
              <a:ext uri="{FF2B5EF4-FFF2-40B4-BE49-F238E27FC236}">
                <a16:creationId xmlns:a16="http://schemas.microsoft.com/office/drawing/2014/main" id="{3DDECDE9-8CD4-4503-2348-4F46E937699C}"/>
              </a:ext>
            </a:extLst>
          </p:cNvPr>
          <p:cNvCxnSpPr/>
          <p:nvPr/>
        </p:nvCxnSpPr>
        <p:spPr>
          <a:xfrm>
            <a:off x="3474225"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6" name="Rechte verbindingslijn 15">
            <a:extLst>
              <a:ext uri="{FF2B5EF4-FFF2-40B4-BE49-F238E27FC236}">
                <a16:creationId xmlns:a16="http://schemas.microsoft.com/office/drawing/2014/main" id="{11E3ED03-1992-7D85-BF5D-A32CA0B5B57B}"/>
              </a:ext>
            </a:extLst>
          </p:cNvPr>
          <p:cNvCxnSpPr/>
          <p:nvPr/>
        </p:nvCxnSpPr>
        <p:spPr>
          <a:xfrm>
            <a:off x="3834225"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7" name="Rechte verbindingslijn 16">
            <a:extLst>
              <a:ext uri="{FF2B5EF4-FFF2-40B4-BE49-F238E27FC236}">
                <a16:creationId xmlns:a16="http://schemas.microsoft.com/office/drawing/2014/main" id="{3D8BDD8C-2771-0E16-E857-A4062E72ECA2}"/>
              </a:ext>
            </a:extLst>
          </p:cNvPr>
          <p:cNvCxnSpPr/>
          <p:nvPr/>
        </p:nvCxnSpPr>
        <p:spPr>
          <a:xfrm>
            <a:off x="4194225"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8" name="Rechte verbindingslijn 17">
            <a:extLst>
              <a:ext uri="{FF2B5EF4-FFF2-40B4-BE49-F238E27FC236}">
                <a16:creationId xmlns:a16="http://schemas.microsoft.com/office/drawing/2014/main" id="{9E0B46BB-E7A9-F1F4-26E9-CF4CEE0EBAC9}"/>
              </a:ext>
            </a:extLst>
          </p:cNvPr>
          <p:cNvCxnSpPr/>
          <p:nvPr/>
        </p:nvCxnSpPr>
        <p:spPr>
          <a:xfrm>
            <a:off x="4554225"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19" name="Rechte verbindingslijn 18">
            <a:extLst>
              <a:ext uri="{FF2B5EF4-FFF2-40B4-BE49-F238E27FC236}">
                <a16:creationId xmlns:a16="http://schemas.microsoft.com/office/drawing/2014/main" id="{532387DD-5895-838C-7289-BD8CD67CAED8}"/>
              </a:ext>
            </a:extLst>
          </p:cNvPr>
          <p:cNvCxnSpPr/>
          <p:nvPr/>
        </p:nvCxnSpPr>
        <p:spPr>
          <a:xfrm>
            <a:off x="4914225"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0" name="Rechte verbindingslijn 19">
            <a:extLst>
              <a:ext uri="{FF2B5EF4-FFF2-40B4-BE49-F238E27FC236}">
                <a16:creationId xmlns:a16="http://schemas.microsoft.com/office/drawing/2014/main" id="{B834E76D-880A-67D5-A142-3F8FB4E15137}"/>
              </a:ext>
            </a:extLst>
          </p:cNvPr>
          <p:cNvCxnSpPr/>
          <p:nvPr/>
        </p:nvCxnSpPr>
        <p:spPr>
          <a:xfrm>
            <a:off x="5274450"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1" name="Rechte verbindingslijn 20">
            <a:extLst>
              <a:ext uri="{FF2B5EF4-FFF2-40B4-BE49-F238E27FC236}">
                <a16:creationId xmlns:a16="http://schemas.microsoft.com/office/drawing/2014/main" id="{4E65DD57-4171-7A4E-56F4-9E25D04F435A}"/>
              </a:ext>
            </a:extLst>
          </p:cNvPr>
          <p:cNvCxnSpPr/>
          <p:nvPr/>
        </p:nvCxnSpPr>
        <p:spPr>
          <a:xfrm>
            <a:off x="563445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2" name="Rechte verbindingslijn 21">
            <a:extLst>
              <a:ext uri="{FF2B5EF4-FFF2-40B4-BE49-F238E27FC236}">
                <a16:creationId xmlns:a16="http://schemas.microsoft.com/office/drawing/2014/main" id="{D3874D71-7BD4-6B6A-4F97-E990401AE9F0}"/>
              </a:ext>
            </a:extLst>
          </p:cNvPr>
          <p:cNvCxnSpPr/>
          <p:nvPr/>
        </p:nvCxnSpPr>
        <p:spPr>
          <a:xfrm>
            <a:off x="599445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3" name="Rechte verbindingslijn 22">
            <a:extLst>
              <a:ext uri="{FF2B5EF4-FFF2-40B4-BE49-F238E27FC236}">
                <a16:creationId xmlns:a16="http://schemas.microsoft.com/office/drawing/2014/main" id="{C913016C-D34B-3BBB-D4E7-ACCA9CC49E60}"/>
              </a:ext>
            </a:extLst>
          </p:cNvPr>
          <p:cNvCxnSpPr/>
          <p:nvPr/>
        </p:nvCxnSpPr>
        <p:spPr>
          <a:xfrm>
            <a:off x="6354450"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4" name="Rechte verbindingslijn 23">
            <a:extLst>
              <a:ext uri="{FF2B5EF4-FFF2-40B4-BE49-F238E27FC236}">
                <a16:creationId xmlns:a16="http://schemas.microsoft.com/office/drawing/2014/main" id="{149C68BC-6922-6037-69A9-2863010F612C}"/>
              </a:ext>
            </a:extLst>
          </p:cNvPr>
          <p:cNvCxnSpPr/>
          <p:nvPr/>
        </p:nvCxnSpPr>
        <p:spPr>
          <a:xfrm>
            <a:off x="6714450"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5" name="Rechte verbindingslijn 24">
            <a:extLst>
              <a:ext uri="{FF2B5EF4-FFF2-40B4-BE49-F238E27FC236}">
                <a16:creationId xmlns:a16="http://schemas.microsoft.com/office/drawing/2014/main" id="{14244803-8C60-71AD-F3EF-C26E43F084C4}"/>
              </a:ext>
            </a:extLst>
          </p:cNvPr>
          <p:cNvCxnSpPr/>
          <p:nvPr/>
        </p:nvCxnSpPr>
        <p:spPr>
          <a:xfrm>
            <a:off x="7074675" y="2498994"/>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6" name="Rechte verbindingslijn 25">
            <a:extLst>
              <a:ext uri="{FF2B5EF4-FFF2-40B4-BE49-F238E27FC236}">
                <a16:creationId xmlns:a16="http://schemas.microsoft.com/office/drawing/2014/main" id="{E6E05352-AB9F-D404-7701-25E553190B2F}"/>
              </a:ext>
            </a:extLst>
          </p:cNvPr>
          <p:cNvCxnSpPr/>
          <p:nvPr/>
        </p:nvCxnSpPr>
        <p:spPr>
          <a:xfrm>
            <a:off x="7434675"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7" name="Rechte verbindingslijn 26">
            <a:extLst>
              <a:ext uri="{FF2B5EF4-FFF2-40B4-BE49-F238E27FC236}">
                <a16:creationId xmlns:a16="http://schemas.microsoft.com/office/drawing/2014/main" id="{98EEF6F8-A2E9-883F-AC07-1155B63F07D2}"/>
              </a:ext>
            </a:extLst>
          </p:cNvPr>
          <p:cNvCxnSpPr/>
          <p:nvPr/>
        </p:nvCxnSpPr>
        <p:spPr>
          <a:xfrm>
            <a:off x="7794675" y="2500497"/>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8" name="Rechte verbindingslijn 27">
            <a:extLst>
              <a:ext uri="{FF2B5EF4-FFF2-40B4-BE49-F238E27FC236}">
                <a16:creationId xmlns:a16="http://schemas.microsoft.com/office/drawing/2014/main" id="{2A76EA53-C066-A8A8-69EE-BA108CF3DE52}"/>
              </a:ext>
            </a:extLst>
          </p:cNvPr>
          <p:cNvCxnSpPr/>
          <p:nvPr/>
        </p:nvCxnSpPr>
        <p:spPr>
          <a:xfrm>
            <a:off x="8154675" y="2498994"/>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29" name="Rechte verbindingslijn 28">
            <a:extLst>
              <a:ext uri="{FF2B5EF4-FFF2-40B4-BE49-F238E27FC236}">
                <a16:creationId xmlns:a16="http://schemas.microsoft.com/office/drawing/2014/main" id="{FAE94943-0F0B-5095-9DAF-D3CB2DDF56FA}"/>
              </a:ext>
            </a:extLst>
          </p:cNvPr>
          <p:cNvCxnSpPr/>
          <p:nvPr/>
        </p:nvCxnSpPr>
        <p:spPr>
          <a:xfrm>
            <a:off x="8514675" y="2498994"/>
            <a:ext cx="0" cy="230820"/>
          </a:xfrm>
          <a:prstGeom prst="line">
            <a:avLst/>
          </a:prstGeom>
        </p:spPr>
        <p:style>
          <a:lnRef idx="1">
            <a:schemeClr val="dk1"/>
          </a:lnRef>
          <a:fillRef idx="0">
            <a:schemeClr val="dk1"/>
          </a:fillRef>
          <a:effectRef idx="0">
            <a:schemeClr val="dk1"/>
          </a:effectRef>
          <a:fontRef idx="minor">
            <a:schemeClr val="tx1"/>
          </a:fontRef>
        </p:style>
      </p:cxnSp>
      <p:sp>
        <p:nvSpPr>
          <p:cNvPr id="31" name="Tekstvak 30">
            <a:extLst>
              <a:ext uri="{FF2B5EF4-FFF2-40B4-BE49-F238E27FC236}">
                <a16:creationId xmlns:a16="http://schemas.microsoft.com/office/drawing/2014/main" id="{6DE48449-D1A3-41DA-B5C7-045AA7275446}"/>
              </a:ext>
            </a:extLst>
          </p:cNvPr>
          <p:cNvSpPr txBox="1"/>
          <p:nvPr/>
        </p:nvSpPr>
        <p:spPr>
          <a:xfrm>
            <a:off x="1038227" y="2737330"/>
            <a:ext cx="635549" cy="307777"/>
          </a:xfrm>
          <a:prstGeom prst="rect">
            <a:avLst/>
          </a:prstGeom>
          <a:noFill/>
        </p:spPr>
        <p:txBody>
          <a:bodyPr wrap="square" rtlCol="0">
            <a:spAutoFit/>
          </a:bodyPr>
          <a:lstStyle/>
          <a:p>
            <a:r>
              <a:rPr lang="nl-NL" dirty="0"/>
              <a:t>2000</a:t>
            </a:r>
          </a:p>
        </p:txBody>
      </p:sp>
      <p:sp>
        <p:nvSpPr>
          <p:cNvPr id="32" name="Tekstvak 31">
            <a:extLst>
              <a:ext uri="{FF2B5EF4-FFF2-40B4-BE49-F238E27FC236}">
                <a16:creationId xmlns:a16="http://schemas.microsoft.com/office/drawing/2014/main" id="{3BCD6497-8EEC-BCCA-B06A-4341A0FB5E61}"/>
              </a:ext>
            </a:extLst>
          </p:cNvPr>
          <p:cNvSpPr txBox="1"/>
          <p:nvPr/>
        </p:nvSpPr>
        <p:spPr>
          <a:xfrm>
            <a:off x="2834146" y="2737329"/>
            <a:ext cx="635549" cy="307777"/>
          </a:xfrm>
          <a:prstGeom prst="rect">
            <a:avLst/>
          </a:prstGeom>
          <a:noFill/>
        </p:spPr>
        <p:txBody>
          <a:bodyPr wrap="square" rtlCol="0">
            <a:spAutoFit/>
          </a:bodyPr>
          <a:lstStyle/>
          <a:p>
            <a:r>
              <a:rPr lang="nl-NL" dirty="0"/>
              <a:t>2005</a:t>
            </a:r>
          </a:p>
        </p:txBody>
      </p:sp>
      <p:sp>
        <p:nvSpPr>
          <p:cNvPr id="33" name="Tekstvak 32">
            <a:extLst>
              <a:ext uri="{FF2B5EF4-FFF2-40B4-BE49-F238E27FC236}">
                <a16:creationId xmlns:a16="http://schemas.microsoft.com/office/drawing/2014/main" id="{14D16142-F1DE-7B28-4574-BC1FDA917C9B}"/>
              </a:ext>
            </a:extLst>
          </p:cNvPr>
          <p:cNvSpPr txBox="1"/>
          <p:nvPr/>
        </p:nvSpPr>
        <p:spPr>
          <a:xfrm>
            <a:off x="4636636" y="2729814"/>
            <a:ext cx="635549" cy="307777"/>
          </a:xfrm>
          <a:prstGeom prst="rect">
            <a:avLst/>
          </a:prstGeom>
          <a:noFill/>
        </p:spPr>
        <p:txBody>
          <a:bodyPr wrap="square" rtlCol="0">
            <a:spAutoFit/>
          </a:bodyPr>
          <a:lstStyle/>
          <a:p>
            <a:r>
              <a:rPr lang="nl-NL" dirty="0"/>
              <a:t>2010</a:t>
            </a:r>
          </a:p>
        </p:txBody>
      </p:sp>
      <p:sp>
        <p:nvSpPr>
          <p:cNvPr id="34" name="Tekstvak 33">
            <a:extLst>
              <a:ext uri="{FF2B5EF4-FFF2-40B4-BE49-F238E27FC236}">
                <a16:creationId xmlns:a16="http://schemas.microsoft.com/office/drawing/2014/main" id="{665B6A2C-7856-3C82-BA56-2B2BAF4EE6D9}"/>
              </a:ext>
            </a:extLst>
          </p:cNvPr>
          <p:cNvSpPr txBox="1"/>
          <p:nvPr/>
        </p:nvSpPr>
        <p:spPr>
          <a:xfrm>
            <a:off x="6438901" y="2737329"/>
            <a:ext cx="635549" cy="307777"/>
          </a:xfrm>
          <a:prstGeom prst="rect">
            <a:avLst/>
          </a:prstGeom>
          <a:noFill/>
        </p:spPr>
        <p:txBody>
          <a:bodyPr wrap="square" rtlCol="0">
            <a:spAutoFit/>
          </a:bodyPr>
          <a:lstStyle/>
          <a:p>
            <a:r>
              <a:rPr lang="nl-NL" dirty="0"/>
              <a:t>2015</a:t>
            </a:r>
          </a:p>
        </p:txBody>
      </p:sp>
      <p:sp>
        <p:nvSpPr>
          <p:cNvPr id="35" name="Tekstvak 34">
            <a:extLst>
              <a:ext uri="{FF2B5EF4-FFF2-40B4-BE49-F238E27FC236}">
                <a16:creationId xmlns:a16="http://schemas.microsoft.com/office/drawing/2014/main" id="{CED5CA67-4B4A-C8C2-6027-0D112933FF7D}"/>
              </a:ext>
            </a:extLst>
          </p:cNvPr>
          <p:cNvSpPr txBox="1"/>
          <p:nvPr/>
        </p:nvSpPr>
        <p:spPr>
          <a:xfrm>
            <a:off x="8196900" y="2729813"/>
            <a:ext cx="635549" cy="307777"/>
          </a:xfrm>
          <a:prstGeom prst="rect">
            <a:avLst/>
          </a:prstGeom>
          <a:noFill/>
        </p:spPr>
        <p:txBody>
          <a:bodyPr wrap="square" rtlCol="0">
            <a:spAutoFit/>
          </a:bodyPr>
          <a:lstStyle/>
          <a:p>
            <a:r>
              <a:rPr lang="nl-NL" dirty="0"/>
              <a:t>2020</a:t>
            </a:r>
          </a:p>
        </p:txBody>
      </p:sp>
      <p:cxnSp>
        <p:nvCxnSpPr>
          <p:cNvPr id="36" name="Rechte verbindingslijn 35">
            <a:extLst>
              <a:ext uri="{FF2B5EF4-FFF2-40B4-BE49-F238E27FC236}">
                <a16:creationId xmlns:a16="http://schemas.microsoft.com/office/drawing/2014/main" id="{66C9A9AC-FF27-2490-9169-16CEFAC4E5D6}"/>
              </a:ext>
            </a:extLst>
          </p:cNvPr>
          <p:cNvCxnSpPr/>
          <p:nvPr/>
        </p:nvCxnSpPr>
        <p:spPr>
          <a:xfrm>
            <a:off x="8874000" y="2502000"/>
            <a:ext cx="0" cy="230820"/>
          </a:xfrm>
          <a:prstGeom prst="line">
            <a:avLst/>
          </a:prstGeom>
        </p:spPr>
        <p:style>
          <a:lnRef idx="1">
            <a:schemeClr val="dk1"/>
          </a:lnRef>
          <a:fillRef idx="0">
            <a:schemeClr val="dk1"/>
          </a:fillRef>
          <a:effectRef idx="0">
            <a:schemeClr val="dk1"/>
          </a:effectRef>
          <a:fontRef idx="minor">
            <a:schemeClr val="tx1"/>
          </a:fontRef>
        </p:style>
      </p:cxnSp>
      <p:cxnSp>
        <p:nvCxnSpPr>
          <p:cNvPr id="39" name="Rechte verbindingslijn 38">
            <a:extLst>
              <a:ext uri="{FF2B5EF4-FFF2-40B4-BE49-F238E27FC236}">
                <a16:creationId xmlns:a16="http://schemas.microsoft.com/office/drawing/2014/main" id="{425EF836-F7F2-BF19-1028-F3491D836EA6}"/>
              </a:ext>
            </a:extLst>
          </p:cNvPr>
          <p:cNvCxnSpPr/>
          <p:nvPr/>
        </p:nvCxnSpPr>
        <p:spPr>
          <a:xfrm>
            <a:off x="1313895" y="2362200"/>
            <a:ext cx="612078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Rechte verbindingslijn 40">
            <a:extLst>
              <a:ext uri="{FF2B5EF4-FFF2-40B4-BE49-F238E27FC236}">
                <a16:creationId xmlns:a16="http://schemas.microsoft.com/office/drawing/2014/main" id="{50C9C3C7-754A-0871-5C88-3F88136EF383}"/>
              </a:ext>
            </a:extLst>
          </p:cNvPr>
          <p:cNvCxnSpPr/>
          <p:nvPr/>
        </p:nvCxnSpPr>
        <p:spPr>
          <a:xfrm>
            <a:off x="7434675" y="2362200"/>
            <a:ext cx="14393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44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9"/>
          <p:cNvSpPr txBox="1">
            <a:spLocks noGrp="1"/>
          </p:cNvSpPr>
          <p:nvPr>
            <p:ph type="title"/>
          </p:nvPr>
        </p:nvSpPr>
        <p:spPr>
          <a:xfrm>
            <a:off x="963084" y="4406901"/>
            <a:ext cx="10363200" cy="1362075"/>
          </a:xfrm>
          <a:prstGeom prst="rect">
            <a:avLst/>
          </a:prstGeom>
        </p:spPr>
        <p:txBody>
          <a:bodyPr spcFirstLastPara="1" wrap="square" lIns="982800" tIns="46800" rIns="270000" bIns="46800" anchor="t" anchorCtr="0">
            <a:noAutofit/>
          </a:bodyPr>
          <a:lstStyle/>
          <a:p>
            <a:pPr marL="0" lvl="0" indent="0" algn="l" rtl="0">
              <a:spcBef>
                <a:spcPts val="0"/>
              </a:spcBef>
              <a:spcAft>
                <a:spcPts val="0"/>
              </a:spcAft>
              <a:buNone/>
            </a:pPr>
            <a:r>
              <a:rPr lang="en-GB"/>
              <a:t>A quick recap</a:t>
            </a:r>
            <a:endParaRPr/>
          </a:p>
        </p:txBody>
      </p:sp>
      <p:sp>
        <p:nvSpPr>
          <p:cNvPr id="766" name="Google Shape;766;p79"/>
          <p:cNvSpPr txBox="1">
            <a:spLocks noGrp="1"/>
          </p:cNvSpPr>
          <p:nvPr>
            <p:ph type="body" idx="1"/>
          </p:nvPr>
        </p:nvSpPr>
        <p:spPr>
          <a:xfrm>
            <a:off x="963084" y="2906713"/>
            <a:ext cx="10363200" cy="1500187"/>
          </a:xfrm>
          <a:prstGeom prst="rect">
            <a:avLst/>
          </a:prstGeom>
        </p:spPr>
        <p:txBody>
          <a:bodyPr spcFirstLastPara="1" wrap="square" lIns="982075" tIns="45700" rIns="270000" bIns="45700" anchor="b" anchorCtr="0">
            <a:noAutofit/>
          </a:bodyPr>
          <a:lstStyle/>
          <a:p>
            <a:pPr marL="0" lvl="0" indent="0" algn="l" rtl="0">
              <a:spcBef>
                <a:spcPts val="400"/>
              </a:spcBef>
              <a:spcAft>
                <a:spcPts val="0"/>
              </a:spcAft>
              <a:buNone/>
            </a:pPr>
            <a:r>
              <a:rPr lang="en-GB" dirty="0"/>
              <a:t>Before continuing with the results,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0"/>
          <p:cNvSpPr txBox="1">
            <a:spLocks noGrp="1"/>
          </p:cNvSpPr>
          <p:nvPr>
            <p:ph type="title"/>
          </p:nvPr>
        </p:nvSpPr>
        <p:spPr>
          <a:xfrm>
            <a:off x="0" y="584200"/>
            <a:ext cx="12192000" cy="638944"/>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endParaRPr/>
          </a:p>
        </p:txBody>
      </p:sp>
      <p:sp>
        <p:nvSpPr>
          <p:cNvPr id="773" name="Google Shape;773;p80"/>
          <p:cNvSpPr txBox="1">
            <a:spLocks noGrp="1"/>
          </p:cNvSpPr>
          <p:nvPr>
            <p:ph type="body" idx="1"/>
          </p:nvPr>
        </p:nvSpPr>
        <p:spPr>
          <a:xfrm>
            <a:off x="623392" y="2132856"/>
            <a:ext cx="5386917" cy="639762"/>
          </a:xfrm>
          <a:prstGeom prst="rect">
            <a:avLst/>
          </a:prstGeom>
        </p:spPr>
        <p:txBody>
          <a:bodyPr spcFirstLastPara="1" wrap="square" lIns="982075" tIns="45700" rIns="270000" bIns="45700" anchor="b" anchorCtr="0">
            <a:noAutofit/>
          </a:bodyPr>
          <a:lstStyle/>
          <a:p>
            <a:pPr marL="0" lvl="0" indent="0" algn="l" rtl="0">
              <a:spcBef>
                <a:spcPts val="480"/>
              </a:spcBef>
              <a:spcAft>
                <a:spcPts val="0"/>
              </a:spcAft>
              <a:buNone/>
            </a:pPr>
            <a:r>
              <a:rPr lang="en-GB"/>
              <a:t>Implemented models</a:t>
            </a:r>
            <a:endParaRPr/>
          </a:p>
        </p:txBody>
      </p:sp>
      <p:sp>
        <p:nvSpPr>
          <p:cNvPr id="774" name="Google Shape;774;p80"/>
          <p:cNvSpPr txBox="1">
            <a:spLocks noGrp="1"/>
          </p:cNvSpPr>
          <p:nvPr>
            <p:ph type="body" idx="2"/>
          </p:nvPr>
        </p:nvSpPr>
        <p:spPr>
          <a:xfrm>
            <a:off x="609600" y="2780929"/>
            <a:ext cx="5386917" cy="3744415"/>
          </a:xfrm>
          <a:prstGeom prst="rect">
            <a:avLst/>
          </a:prstGeom>
        </p:spPr>
        <p:txBody>
          <a:bodyPr spcFirstLastPara="1" wrap="square" lIns="982075" tIns="45700" rIns="270000" bIns="45700" anchor="t" anchorCtr="0">
            <a:noAutofit/>
          </a:bodyPr>
          <a:lstStyle/>
          <a:p>
            <a:pPr marL="457200" lvl="0" indent="-381000" algn="l" rtl="0">
              <a:spcBef>
                <a:spcPts val="480"/>
              </a:spcBef>
              <a:spcAft>
                <a:spcPts val="0"/>
              </a:spcAft>
              <a:buSzPts val="2400"/>
              <a:buChar char="-"/>
            </a:pPr>
            <a:r>
              <a:rPr lang="en-GB" dirty="0"/>
              <a:t>Current implementation</a:t>
            </a:r>
          </a:p>
          <a:p>
            <a:pPr marL="457200" lvl="0" indent="-381000" algn="l" rtl="0">
              <a:spcBef>
                <a:spcPts val="480"/>
              </a:spcBef>
              <a:spcAft>
                <a:spcPts val="0"/>
              </a:spcAft>
              <a:buSzPts val="2400"/>
              <a:buChar char="-"/>
            </a:pPr>
            <a:r>
              <a:rPr lang="en-GB" dirty="0"/>
              <a:t>Monthly average</a:t>
            </a:r>
            <a:endParaRPr dirty="0"/>
          </a:p>
          <a:p>
            <a:pPr marL="457200" lvl="0" indent="-381000" algn="l" rtl="0">
              <a:spcBef>
                <a:spcPts val="0"/>
              </a:spcBef>
              <a:spcAft>
                <a:spcPts val="0"/>
              </a:spcAft>
              <a:buSzPts val="2400"/>
              <a:buChar char="-"/>
            </a:pPr>
            <a:r>
              <a:rPr lang="en-GB" dirty="0"/>
              <a:t>SARIMA</a:t>
            </a:r>
            <a:endParaRPr dirty="0"/>
          </a:p>
          <a:p>
            <a:pPr marL="457200" lvl="0" indent="-381000" algn="l" rtl="0">
              <a:spcBef>
                <a:spcPts val="0"/>
              </a:spcBef>
              <a:spcAft>
                <a:spcPts val="0"/>
              </a:spcAft>
              <a:buSzPts val="2400"/>
              <a:buChar char="-"/>
            </a:pPr>
            <a:r>
              <a:rPr lang="en-GB" dirty="0"/>
              <a:t>SARIMAX</a:t>
            </a:r>
            <a:endParaRPr dirty="0"/>
          </a:p>
        </p:txBody>
      </p:sp>
      <p:sp>
        <p:nvSpPr>
          <p:cNvPr id="775" name="Google Shape;775;p80"/>
          <p:cNvSpPr txBox="1">
            <a:spLocks noGrp="1"/>
          </p:cNvSpPr>
          <p:nvPr>
            <p:ph type="body" idx="3"/>
          </p:nvPr>
        </p:nvSpPr>
        <p:spPr>
          <a:xfrm>
            <a:off x="6193368" y="2132857"/>
            <a:ext cx="5389033" cy="648071"/>
          </a:xfrm>
          <a:prstGeom prst="rect">
            <a:avLst/>
          </a:prstGeom>
        </p:spPr>
        <p:txBody>
          <a:bodyPr spcFirstLastPara="1" wrap="square" lIns="982075" tIns="45700" rIns="270000" bIns="45700" anchor="b" anchorCtr="0">
            <a:noAutofit/>
          </a:bodyPr>
          <a:lstStyle/>
          <a:p>
            <a:pPr marL="0" lvl="0" indent="0" algn="l" rtl="0">
              <a:spcBef>
                <a:spcPts val="480"/>
              </a:spcBef>
              <a:spcAft>
                <a:spcPts val="0"/>
              </a:spcAft>
              <a:buNone/>
            </a:pPr>
            <a:r>
              <a:rPr lang="en-GB"/>
              <a:t>Focus points</a:t>
            </a:r>
            <a:endParaRPr/>
          </a:p>
        </p:txBody>
      </p:sp>
      <p:sp>
        <p:nvSpPr>
          <p:cNvPr id="776" name="Google Shape;776;p80"/>
          <p:cNvSpPr txBox="1">
            <a:spLocks noGrp="1"/>
          </p:cNvSpPr>
          <p:nvPr>
            <p:ph type="body" idx="4"/>
          </p:nvPr>
        </p:nvSpPr>
        <p:spPr>
          <a:xfrm>
            <a:off x="6193368" y="2780929"/>
            <a:ext cx="5389033" cy="3744415"/>
          </a:xfrm>
          <a:prstGeom prst="rect">
            <a:avLst/>
          </a:prstGeom>
        </p:spPr>
        <p:txBody>
          <a:bodyPr spcFirstLastPara="1" wrap="square" lIns="982075" tIns="45700" rIns="270000" bIns="45700" anchor="t" anchorCtr="0">
            <a:noAutofit/>
          </a:bodyPr>
          <a:lstStyle/>
          <a:p>
            <a:pPr marL="457200" lvl="0" indent="-381000" algn="l" rtl="0">
              <a:spcBef>
                <a:spcPts val="480"/>
              </a:spcBef>
              <a:spcAft>
                <a:spcPts val="0"/>
              </a:spcAft>
              <a:buSzPts val="2400"/>
              <a:buChar char="-"/>
            </a:pPr>
            <a:r>
              <a:rPr lang="en-GB" dirty="0"/>
              <a:t>Main focus on mean error</a:t>
            </a:r>
            <a:endParaRPr dirty="0"/>
          </a:p>
          <a:p>
            <a:pPr marL="457200" lvl="0" indent="-381000" algn="l" rtl="0">
              <a:spcBef>
                <a:spcPts val="0"/>
              </a:spcBef>
              <a:spcAft>
                <a:spcPts val="0"/>
              </a:spcAft>
              <a:buSzPts val="2400"/>
              <a:buChar char="-"/>
            </a:pPr>
            <a:endParaRPr lang="en-GB" dirty="0"/>
          </a:p>
          <a:p>
            <a:pPr marL="457200" lvl="0" indent="-381000" algn="l" rtl="0">
              <a:spcBef>
                <a:spcPts val="0"/>
              </a:spcBef>
              <a:spcAft>
                <a:spcPts val="0"/>
              </a:spcAft>
              <a:buSzPts val="2400"/>
              <a:buChar char="-"/>
            </a:pPr>
            <a:endParaRPr lang="en-GB" dirty="0"/>
          </a:p>
          <a:p>
            <a:pPr marL="457200" lvl="0" indent="-381000" algn="l" rtl="0">
              <a:spcBef>
                <a:spcPts val="0"/>
              </a:spcBef>
              <a:spcAft>
                <a:spcPts val="0"/>
              </a:spcAft>
              <a:buSzPts val="2400"/>
              <a:buChar char="-"/>
            </a:pPr>
            <a:r>
              <a:rPr lang="en-GB" dirty="0"/>
              <a:t>Determine how much training data is needed</a:t>
            </a:r>
          </a:p>
        </p:txBody>
      </p:sp>
      <p:pic>
        <p:nvPicPr>
          <p:cNvPr id="2" name="Google Shape;163;p22">
            <a:extLst>
              <a:ext uri="{FF2B5EF4-FFF2-40B4-BE49-F238E27FC236}">
                <a16:creationId xmlns:a16="http://schemas.microsoft.com/office/drawing/2014/main" id="{E5DF384C-5E29-A50D-5C4D-6D846411C2CB}"/>
              </a:ext>
            </a:extLst>
          </p:cNvPr>
          <p:cNvPicPr preferRelativeResize="0"/>
          <p:nvPr/>
        </p:nvPicPr>
        <p:blipFill rotWithShape="1">
          <a:blip r:embed="rId3">
            <a:alphaModFix/>
          </a:blip>
          <a:srcRect/>
          <a:stretch/>
        </p:blipFill>
        <p:spPr>
          <a:xfrm>
            <a:off x="8095036" y="3316733"/>
            <a:ext cx="2258928" cy="4728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9"/>
          <p:cNvSpPr txBox="1">
            <a:spLocks noGrp="1"/>
          </p:cNvSpPr>
          <p:nvPr>
            <p:ph type="title"/>
          </p:nvPr>
        </p:nvSpPr>
        <p:spPr>
          <a:xfrm>
            <a:off x="963084" y="4406901"/>
            <a:ext cx="10363200" cy="1362075"/>
          </a:xfrm>
          <a:prstGeom prst="rect">
            <a:avLst/>
          </a:prstGeom>
        </p:spPr>
        <p:txBody>
          <a:bodyPr spcFirstLastPara="1" wrap="square" lIns="982800" tIns="46800" rIns="270000" bIns="46800" anchor="t" anchorCtr="0">
            <a:noAutofit/>
          </a:bodyPr>
          <a:lstStyle/>
          <a:p>
            <a:pPr marL="0" lvl="0" indent="0" algn="l" rtl="0">
              <a:spcBef>
                <a:spcPts val="0"/>
              </a:spcBef>
              <a:spcAft>
                <a:spcPts val="0"/>
              </a:spcAft>
              <a:buNone/>
            </a:pPr>
            <a:r>
              <a:rPr lang="en-GB" dirty="0"/>
              <a:t>Discussion and results</a:t>
            </a:r>
            <a:endParaRPr dirty="0"/>
          </a:p>
        </p:txBody>
      </p:sp>
      <p:sp>
        <p:nvSpPr>
          <p:cNvPr id="766" name="Google Shape;766;p79"/>
          <p:cNvSpPr txBox="1">
            <a:spLocks noGrp="1"/>
          </p:cNvSpPr>
          <p:nvPr>
            <p:ph type="body" idx="1"/>
          </p:nvPr>
        </p:nvSpPr>
        <p:spPr>
          <a:xfrm>
            <a:off x="963084" y="2906713"/>
            <a:ext cx="10363200" cy="1500187"/>
          </a:xfrm>
          <a:prstGeom prst="rect">
            <a:avLst/>
          </a:prstGeom>
        </p:spPr>
        <p:txBody>
          <a:bodyPr spcFirstLastPara="1" wrap="square" lIns="982075" tIns="45700" rIns="270000" bIns="45700" anchor="b" anchorCtr="0">
            <a:noAutofit/>
          </a:bodyPr>
          <a:lstStyle/>
          <a:p>
            <a:pPr marL="0" lvl="0" indent="0" algn="l" rtl="0">
              <a:spcBef>
                <a:spcPts val="400"/>
              </a:spcBef>
              <a:spcAft>
                <a:spcPts val="0"/>
              </a:spcAft>
              <a:buNone/>
            </a:pPr>
            <a:r>
              <a:rPr lang="en-GB" dirty="0"/>
              <a:t>Now it is finally time for the,</a:t>
            </a:r>
            <a:endParaRPr dirty="0"/>
          </a:p>
        </p:txBody>
      </p:sp>
    </p:spTree>
    <p:extLst>
      <p:ext uri="{BB962C8B-B14F-4D97-AF65-F5344CB8AC3E}">
        <p14:creationId xmlns:p14="http://schemas.microsoft.com/office/powerpoint/2010/main" val="426708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D6A19320-E881-0223-CD8A-7A804D1427B8}"/>
              </a:ext>
            </a:extLst>
          </p:cNvPr>
          <p:cNvSpPr>
            <a:spLocks noGrp="1"/>
          </p:cNvSpPr>
          <p:nvPr>
            <p:ph type="title"/>
          </p:nvPr>
        </p:nvSpPr>
        <p:spPr/>
        <p:txBody>
          <a:bodyPr/>
          <a:lstStyle/>
          <a:p>
            <a:r>
              <a:rPr lang="nl-NL" dirty="0" err="1"/>
              <a:t>Results</a:t>
            </a:r>
            <a:r>
              <a:rPr lang="nl-NL" dirty="0"/>
              <a:t> non-ML </a:t>
            </a:r>
            <a:r>
              <a:rPr lang="nl-NL" dirty="0" err="1"/>
              <a:t>models</a:t>
            </a:r>
            <a:endParaRPr lang="nl-NL" dirty="0"/>
          </a:p>
        </p:txBody>
      </p:sp>
      <p:pic>
        <p:nvPicPr>
          <p:cNvPr id="5" name="Afbeelding 4">
            <a:extLst>
              <a:ext uri="{FF2B5EF4-FFF2-40B4-BE49-F238E27FC236}">
                <a16:creationId xmlns:a16="http://schemas.microsoft.com/office/drawing/2014/main" id="{8DF9DB6C-001D-0B6A-C823-6FE82E825A2A}"/>
              </a:ext>
            </a:extLst>
          </p:cNvPr>
          <p:cNvPicPr>
            <a:picLocks noChangeAspect="1"/>
          </p:cNvPicPr>
          <p:nvPr/>
        </p:nvPicPr>
        <p:blipFill>
          <a:blip r:embed="rId2"/>
          <a:srcRect/>
          <a:stretch/>
        </p:blipFill>
        <p:spPr>
          <a:xfrm>
            <a:off x="913408" y="2716568"/>
            <a:ext cx="10365183" cy="2516757"/>
          </a:xfrm>
          <a:prstGeom prst="rect">
            <a:avLst/>
          </a:prstGeom>
        </p:spPr>
      </p:pic>
    </p:spTree>
    <p:extLst>
      <p:ext uri="{BB962C8B-B14F-4D97-AF65-F5344CB8AC3E}">
        <p14:creationId xmlns:p14="http://schemas.microsoft.com/office/powerpoint/2010/main" val="134427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2"/>
          <p:cNvSpPr txBox="1">
            <a:spLocks noGrp="1"/>
          </p:cNvSpPr>
          <p:nvPr>
            <p:ph type="title"/>
          </p:nvPr>
        </p:nvSpPr>
        <p:spPr>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dirty="0"/>
              <a:t>Results ML-models</a:t>
            </a:r>
            <a:endParaRPr dirty="0"/>
          </a:p>
        </p:txBody>
      </p:sp>
      <p:sp>
        <p:nvSpPr>
          <p:cNvPr id="2" name="Tijdelijke aanduiding voor tekst 1">
            <a:extLst>
              <a:ext uri="{FF2B5EF4-FFF2-40B4-BE49-F238E27FC236}">
                <a16:creationId xmlns:a16="http://schemas.microsoft.com/office/drawing/2014/main" id="{A452EF45-40E7-7506-9119-6FC23E6C50C2}"/>
              </a:ext>
            </a:extLst>
          </p:cNvPr>
          <p:cNvSpPr>
            <a:spLocks noGrp="1"/>
          </p:cNvSpPr>
          <p:nvPr>
            <p:ph type="body" idx="1"/>
          </p:nvPr>
        </p:nvSpPr>
        <p:spPr/>
        <p:txBody>
          <a:bodyPr/>
          <a:lstStyle/>
          <a:p>
            <a:pPr marL="50800" indent="0">
              <a:buNone/>
            </a:pPr>
            <a:r>
              <a:rPr lang="en-GB" sz="2800" dirty="0"/>
              <a:t>Explanation</a:t>
            </a:r>
          </a:p>
        </p:txBody>
      </p:sp>
      <p:sp>
        <p:nvSpPr>
          <p:cNvPr id="3" name="Tijdelijke aanduiding voor tekst 2">
            <a:extLst>
              <a:ext uri="{FF2B5EF4-FFF2-40B4-BE49-F238E27FC236}">
                <a16:creationId xmlns:a16="http://schemas.microsoft.com/office/drawing/2014/main" id="{D767E909-27CE-85CF-E787-49BB3265E5E0}"/>
              </a:ext>
            </a:extLst>
          </p:cNvPr>
          <p:cNvSpPr>
            <a:spLocks noGrp="1"/>
          </p:cNvSpPr>
          <p:nvPr>
            <p:ph type="body" idx="2"/>
          </p:nvPr>
        </p:nvSpPr>
        <p:spPr/>
        <p:txBody>
          <a:bodyPr/>
          <a:lstStyle/>
          <a:p>
            <a:pPr marL="457200" lvl="0" indent="-317500" algn="l" rtl="0">
              <a:spcBef>
                <a:spcPts val="280"/>
              </a:spcBef>
              <a:spcAft>
                <a:spcPts val="0"/>
              </a:spcAft>
              <a:buSzPts val="1400"/>
              <a:buChar char="-"/>
            </a:pPr>
            <a:r>
              <a:rPr lang="en-US" sz="2000" dirty="0"/>
              <a:t>X-axis: amount of data used for training the model, where 1 year means the training data started in 2016, and 17 years means the training data starts in 2000</a:t>
            </a:r>
          </a:p>
          <a:p>
            <a:pPr marL="457200" lvl="0" indent="-317500" algn="l" rtl="0">
              <a:spcBef>
                <a:spcPts val="280"/>
              </a:spcBef>
              <a:spcAft>
                <a:spcPts val="0"/>
              </a:spcAft>
              <a:buSzPts val="1400"/>
              <a:buChar char="-"/>
            </a:pPr>
            <a:endParaRPr lang="en-US" sz="2000" dirty="0"/>
          </a:p>
          <a:p>
            <a:pPr marL="457200" lvl="0" indent="-317500" algn="l" rtl="0">
              <a:spcBef>
                <a:spcPts val="0"/>
              </a:spcBef>
              <a:spcAft>
                <a:spcPts val="0"/>
              </a:spcAft>
              <a:buSzPts val="1400"/>
              <a:buChar char="-"/>
            </a:pPr>
            <a:r>
              <a:rPr lang="en-US" sz="2000" dirty="0"/>
              <a:t>Y-axis: Mean error (ME) or root mean square error (RMSE)</a:t>
            </a:r>
          </a:p>
          <a:p>
            <a:pPr marL="457200" lvl="0" indent="-317500" algn="l" rtl="0">
              <a:spcBef>
                <a:spcPts val="0"/>
              </a:spcBef>
              <a:spcAft>
                <a:spcPts val="0"/>
              </a:spcAft>
              <a:buSzPts val="1400"/>
              <a:buChar char="-"/>
            </a:pPr>
            <a:endParaRPr lang="en-US" sz="2000" dirty="0"/>
          </a:p>
          <a:p>
            <a:pPr marL="457200" lvl="0" indent="-317500" algn="l" rtl="0">
              <a:spcBef>
                <a:spcPts val="0"/>
              </a:spcBef>
              <a:spcAft>
                <a:spcPts val="0"/>
              </a:spcAft>
              <a:buSzPts val="1400"/>
              <a:buChar char="-"/>
            </a:pPr>
            <a:r>
              <a:rPr lang="en-US" sz="2000" dirty="0"/>
              <a:t>Performance is on testing dataset, which consists of 4 years (2017 - 2020) </a:t>
            </a:r>
          </a:p>
          <a:p>
            <a:pPr marL="50800" indent="0">
              <a:buNone/>
            </a:pPr>
            <a:endParaRPr lang="nl-NL" sz="2000" dirty="0"/>
          </a:p>
          <a:p>
            <a:pPr marL="76200" indent="0">
              <a:buNone/>
            </a:pPr>
            <a:endParaRPr lang="nl-NL" sz="2000" dirty="0"/>
          </a:p>
        </p:txBody>
      </p:sp>
      <p:sp>
        <p:nvSpPr>
          <p:cNvPr id="5" name="Tijdelijke aanduiding voor tekst 4">
            <a:extLst>
              <a:ext uri="{FF2B5EF4-FFF2-40B4-BE49-F238E27FC236}">
                <a16:creationId xmlns:a16="http://schemas.microsoft.com/office/drawing/2014/main" id="{793703F9-5824-8D68-9E1A-C6475CF87282}"/>
              </a:ext>
            </a:extLst>
          </p:cNvPr>
          <p:cNvSpPr>
            <a:spLocks noGrp="1"/>
          </p:cNvSpPr>
          <p:nvPr>
            <p:ph type="body" idx="3"/>
          </p:nvPr>
        </p:nvSpPr>
        <p:spPr/>
        <p:txBody>
          <a:bodyPr/>
          <a:lstStyle/>
          <a:p>
            <a:endParaRPr lang="nl-NL"/>
          </a:p>
        </p:txBody>
      </p:sp>
      <p:sp>
        <p:nvSpPr>
          <p:cNvPr id="6" name="Tijdelijke aanduiding voor tekst 5">
            <a:extLst>
              <a:ext uri="{FF2B5EF4-FFF2-40B4-BE49-F238E27FC236}">
                <a16:creationId xmlns:a16="http://schemas.microsoft.com/office/drawing/2014/main" id="{618DC34B-C06C-A0D0-7103-412073964025}"/>
              </a:ext>
            </a:extLst>
          </p:cNvPr>
          <p:cNvSpPr>
            <a:spLocks noGrp="1"/>
          </p:cNvSpPr>
          <p:nvPr>
            <p:ph type="body" idx="4"/>
          </p:nvPr>
        </p:nvSpPr>
        <p:spPr/>
        <p:txBody>
          <a:bodyPr/>
          <a:lstStyle/>
          <a:p>
            <a:endParaRPr lang="nl-NL"/>
          </a:p>
        </p:txBody>
      </p:sp>
      <p:pic>
        <p:nvPicPr>
          <p:cNvPr id="4" name="Afbeelding 3">
            <a:extLst>
              <a:ext uri="{FF2B5EF4-FFF2-40B4-BE49-F238E27FC236}">
                <a16:creationId xmlns:a16="http://schemas.microsoft.com/office/drawing/2014/main" id="{0D860EFC-FE1C-FF66-AE32-8D1D4B690568}"/>
              </a:ext>
            </a:extLst>
          </p:cNvPr>
          <p:cNvPicPr>
            <a:picLocks noChangeAspect="1"/>
          </p:cNvPicPr>
          <p:nvPr/>
        </p:nvPicPr>
        <p:blipFill>
          <a:blip r:embed="rId3"/>
          <a:stretch>
            <a:fillRect/>
          </a:stretch>
        </p:blipFill>
        <p:spPr>
          <a:xfrm>
            <a:off x="6430199" y="961007"/>
            <a:ext cx="5522851" cy="55630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9" name="Tijdelijke aanduiding voor tekst 1">
            <a:extLst>
              <a:ext uri="{FF2B5EF4-FFF2-40B4-BE49-F238E27FC236}">
                <a16:creationId xmlns:a16="http://schemas.microsoft.com/office/drawing/2014/main" id="{E7A9EDBC-4495-E61B-AC1E-F6195739F13B}"/>
              </a:ext>
            </a:extLst>
          </p:cNvPr>
          <p:cNvSpPr txBox="1">
            <a:spLocks/>
          </p:cNvSpPr>
          <p:nvPr/>
        </p:nvSpPr>
        <p:spPr>
          <a:xfrm>
            <a:off x="623392" y="2132856"/>
            <a:ext cx="5386917" cy="639762"/>
          </a:xfrm>
          <a:prstGeom prst="rect">
            <a:avLst/>
          </a:prstGeom>
          <a:noFill/>
          <a:ln>
            <a:noFill/>
          </a:ln>
        </p:spPr>
        <p:txBody>
          <a:bodyPr spcFirstLastPara="1" wrap="square" lIns="982075" tIns="45700" rIns="270000"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1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53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pPr marL="50800" indent="0"/>
            <a:r>
              <a:rPr lang="en-GB" sz="2800" dirty="0"/>
              <a:t>Findings</a:t>
            </a:r>
          </a:p>
        </p:txBody>
      </p:sp>
      <p:sp>
        <p:nvSpPr>
          <p:cNvPr id="10" name="Tijdelijke aanduiding voor tekst 2">
            <a:extLst>
              <a:ext uri="{FF2B5EF4-FFF2-40B4-BE49-F238E27FC236}">
                <a16:creationId xmlns:a16="http://schemas.microsoft.com/office/drawing/2014/main" id="{5A1EEE20-62F0-932F-3159-79089CB9F8EB}"/>
              </a:ext>
            </a:extLst>
          </p:cNvPr>
          <p:cNvSpPr txBox="1">
            <a:spLocks/>
          </p:cNvSpPr>
          <p:nvPr/>
        </p:nvSpPr>
        <p:spPr>
          <a:xfrm>
            <a:off x="609600" y="2780929"/>
            <a:ext cx="5386917" cy="3744415"/>
          </a:xfrm>
          <a:prstGeom prst="rect">
            <a:avLst/>
          </a:prstGeom>
          <a:noFill/>
          <a:ln>
            <a:noFill/>
          </a:ln>
        </p:spPr>
        <p:txBody>
          <a:bodyPr spcFirstLastPara="1" wrap="square" lIns="982075" tIns="45700" rIns="270000"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292100" algn="l" rtl="0">
              <a:lnSpc>
                <a:spcPct val="100000"/>
              </a:lnSpc>
              <a:spcBef>
                <a:spcPts val="400"/>
              </a:spcBef>
              <a:spcAft>
                <a:spcPts val="0"/>
              </a:spcAft>
              <a:buClr>
                <a:schemeClr val="dk1"/>
              </a:buClr>
              <a:buSzPts val="1000"/>
              <a:buFont typeface="Arial"/>
              <a:buChar char="▪"/>
              <a:defRPr sz="2000" b="0" i="0" u="none" strike="noStrike" cap="none">
                <a:solidFill>
                  <a:schemeClr val="dk1"/>
                </a:solidFill>
                <a:latin typeface="Arial"/>
                <a:ea typeface="Arial"/>
                <a:cs typeface="Arial"/>
                <a:sym typeface="Arial"/>
              </a:defRPr>
            </a:lvl2pPr>
            <a:lvl3pPr marL="1371600" marR="0" lvl="2" indent="-325755" algn="l" rtl="0">
              <a:lnSpc>
                <a:spcPct val="100000"/>
              </a:lnSpc>
              <a:spcBef>
                <a:spcPts val="360"/>
              </a:spcBef>
              <a:spcAft>
                <a:spcPts val="0"/>
              </a:spcAft>
              <a:buClr>
                <a:schemeClr val="dk1"/>
              </a:buClr>
              <a:buSzPts val="153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pPr indent="-317500">
              <a:spcBef>
                <a:spcPts val="280"/>
              </a:spcBef>
              <a:buSzPts val="1400"/>
              <a:buFont typeface="Arial"/>
              <a:buChar char="-"/>
            </a:pPr>
            <a:r>
              <a:rPr lang="en-US" sz="2000" dirty="0"/>
              <a:t>ME is substantially reduced in both North American Temperate and Europe regions</a:t>
            </a:r>
          </a:p>
          <a:p>
            <a:pPr indent="-317500">
              <a:spcBef>
                <a:spcPts val="280"/>
              </a:spcBef>
              <a:buSzPts val="1400"/>
              <a:buFont typeface="Arial"/>
              <a:buChar char="-"/>
            </a:pPr>
            <a:endParaRPr lang="en-US" sz="2000" dirty="0"/>
          </a:p>
          <a:p>
            <a:pPr indent="-317500">
              <a:spcBef>
                <a:spcPts val="280"/>
              </a:spcBef>
              <a:buSzPts val="1400"/>
              <a:buFont typeface="Arial"/>
              <a:buChar char="-"/>
            </a:pPr>
            <a:r>
              <a:rPr lang="en-US" sz="2000" dirty="0"/>
              <a:t>RMSE remains similar</a:t>
            </a:r>
            <a:endParaRPr lang="nl-NL" sz="2000" dirty="0"/>
          </a:p>
          <a:p>
            <a:pPr indent="-317500">
              <a:spcBef>
                <a:spcPts val="280"/>
              </a:spcBef>
              <a:buSzPts val="1400"/>
              <a:buFont typeface="Arial"/>
              <a:buChar char="-"/>
            </a:pPr>
            <a:endParaRPr lang="nl-NL" sz="2000" dirty="0"/>
          </a:p>
          <a:p>
            <a:pPr indent="-317500">
              <a:spcBef>
                <a:spcPts val="280"/>
              </a:spcBef>
              <a:buSzPts val="1400"/>
              <a:buFont typeface="Arial"/>
              <a:buChar char="-"/>
            </a:pPr>
            <a:r>
              <a:rPr lang="en-GB" sz="2000" dirty="0"/>
              <a:t>The monthly mean model achieves a substantial ME improvement</a:t>
            </a:r>
            <a:r>
              <a:rPr lang="nl-NL" sz="2000" dirty="0"/>
              <a:t> </a:t>
            </a:r>
            <a:r>
              <a:rPr lang="en-GB" sz="2000" dirty="0"/>
              <a:t>after only a single year</a:t>
            </a:r>
          </a:p>
        </p:txBody>
      </p:sp>
      <p:sp>
        <p:nvSpPr>
          <p:cNvPr id="788" name="Google Shape;788;p82"/>
          <p:cNvSpPr txBox="1">
            <a:spLocks noGrp="1"/>
          </p:cNvSpPr>
          <p:nvPr>
            <p:ph type="title"/>
          </p:nvPr>
        </p:nvSpPr>
        <p:spPr>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dirty="0"/>
              <a:t>Results ML-models</a:t>
            </a:r>
            <a:endParaRPr dirty="0"/>
          </a:p>
        </p:txBody>
      </p:sp>
      <p:sp>
        <p:nvSpPr>
          <p:cNvPr id="5" name="Tijdelijke aanduiding voor tekst 4">
            <a:extLst>
              <a:ext uri="{FF2B5EF4-FFF2-40B4-BE49-F238E27FC236}">
                <a16:creationId xmlns:a16="http://schemas.microsoft.com/office/drawing/2014/main" id="{793703F9-5824-8D68-9E1A-C6475CF87282}"/>
              </a:ext>
            </a:extLst>
          </p:cNvPr>
          <p:cNvSpPr>
            <a:spLocks noGrp="1"/>
          </p:cNvSpPr>
          <p:nvPr>
            <p:ph type="body" idx="3"/>
          </p:nvPr>
        </p:nvSpPr>
        <p:spPr/>
        <p:txBody>
          <a:bodyPr/>
          <a:lstStyle/>
          <a:p>
            <a:endParaRPr lang="nl-NL"/>
          </a:p>
        </p:txBody>
      </p:sp>
      <p:sp>
        <p:nvSpPr>
          <p:cNvPr id="6" name="Tijdelijke aanduiding voor tekst 5">
            <a:extLst>
              <a:ext uri="{FF2B5EF4-FFF2-40B4-BE49-F238E27FC236}">
                <a16:creationId xmlns:a16="http://schemas.microsoft.com/office/drawing/2014/main" id="{618DC34B-C06C-A0D0-7103-412073964025}"/>
              </a:ext>
            </a:extLst>
          </p:cNvPr>
          <p:cNvSpPr>
            <a:spLocks noGrp="1"/>
          </p:cNvSpPr>
          <p:nvPr>
            <p:ph type="body" idx="4"/>
          </p:nvPr>
        </p:nvSpPr>
        <p:spPr/>
        <p:txBody>
          <a:bodyPr/>
          <a:lstStyle/>
          <a:p>
            <a:endParaRPr lang="nl-NL"/>
          </a:p>
        </p:txBody>
      </p:sp>
      <p:pic>
        <p:nvPicPr>
          <p:cNvPr id="4" name="Afbeelding 3">
            <a:extLst>
              <a:ext uri="{FF2B5EF4-FFF2-40B4-BE49-F238E27FC236}">
                <a16:creationId xmlns:a16="http://schemas.microsoft.com/office/drawing/2014/main" id="{0D860EFC-FE1C-FF66-AE32-8D1D4B690568}"/>
              </a:ext>
            </a:extLst>
          </p:cNvPr>
          <p:cNvPicPr>
            <a:picLocks noChangeAspect="1"/>
          </p:cNvPicPr>
          <p:nvPr/>
        </p:nvPicPr>
        <p:blipFill>
          <a:blip r:embed="rId3"/>
          <a:stretch>
            <a:fillRect/>
          </a:stretch>
        </p:blipFill>
        <p:spPr>
          <a:xfrm>
            <a:off x="6430199" y="961007"/>
            <a:ext cx="5522851" cy="5563017"/>
          </a:xfrm>
          <a:prstGeom prst="rect">
            <a:avLst/>
          </a:prstGeom>
        </p:spPr>
      </p:pic>
    </p:spTree>
    <p:extLst>
      <p:ext uri="{BB962C8B-B14F-4D97-AF65-F5344CB8AC3E}">
        <p14:creationId xmlns:p14="http://schemas.microsoft.com/office/powerpoint/2010/main" val="1102310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3"/>
          <p:cNvSpPr txBox="1">
            <a:spLocks noGrp="1"/>
          </p:cNvSpPr>
          <p:nvPr>
            <p:ph type="title"/>
          </p:nvPr>
        </p:nvSpPr>
        <p:spPr>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dirty="0"/>
              <a:t>Discussion SARIMA(X) models</a:t>
            </a:r>
            <a:endParaRPr dirty="0"/>
          </a:p>
        </p:txBody>
      </p:sp>
      <p:sp>
        <p:nvSpPr>
          <p:cNvPr id="2" name="Tijdelijke aanduiding voor tekst 1">
            <a:extLst>
              <a:ext uri="{FF2B5EF4-FFF2-40B4-BE49-F238E27FC236}">
                <a16:creationId xmlns:a16="http://schemas.microsoft.com/office/drawing/2014/main" id="{02F1615B-66B5-6FBD-B402-F98B447FC4FA}"/>
              </a:ext>
            </a:extLst>
          </p:cNvPr>
          <p:cNvSpPr>
            <a:spLocks noGrp="1"/>
          </p:cNvSpPr>
          <p:nvPr>
            <p:ph type="body" idx="1"/>
          </p:nvPr>
        </p:nvSpPr>
        <p:spPr/>
        <p:txBody>
          <a:bodyPr/>
          <a:lstStyle/>
          <a:p>
            <a:pPr marL="457200" lvl="0" indent="-317500" algn="l" rtl="0">
              <a:spcBef>
                <a:spcPts val="280"/>
              </a:spcBef>
              <a:spcAft>
                <a:spcPts val="0"/>
              </a:spcAft>
              <a:buSzPts val="1400"/>
              <a:buChar char="-"/>
            </a:pPr>
            <a:r>
              <a:rPr lang="en-US" sz="2400" dirty="0"/>
              <a:t>SARIMA(X) models work under the assumption of a stationary time-series</a:t>
            </a:r>
          </a:p>
          <a:p>
            <a:pPr marL="457200" lvl="0" indent="-317500" algn="l" rtl="0">
              <a:spcBef>
                <a:spcPts val="0"/>
              </a:spcBef>
              <a:spcAft>
                <a:spcPts val="0"/>
              </a:spcAft>
              <a:buSzPts val="1400"/>
              <a:buChar char="-"/>
            </a:pPr>
            <a:r>
              <a:rPr lang="en-US" sz="2400" dirty="0"/>
              <a:t>The scaling factor is seasonal heteroscedastic </a:t>
            </a:r>
            <a:r>
              <a:rPr lang="en-US" sz="2400" dirty="0">
                <a:sym typeface="Wingdings" panose="05000000000000000000" pitchFamily="2" charset="2"/>
              </a:rPr>
              <a:t> not-fully stationary</a:t>
            </a:r>
          </a:p>
          <a:p>
            <a:pPr indent="-317500">
              <a:spcBef>
                <a:spcPts val="0"/>
              </a:spcBef>
              <a:buSzPts val="1400"/>
              <a:buFont typeface="Arial"/>
              <a:buChar char="-"/>
            </a:pPr>
            <a:r>
              <a:rPr lang="en-US" sz="2400" dirty="0">
                <a:sym typeface="Wingdings" panose="05000000000000000000" pitchFamily="2" charset="2"/>
              </a:rPr>
              <a:t>Use variant of the </a:t>
            </a:r>
            <a:r>
              <a:rPr lang="en-GB" sz="2400" b="0" i="0" dirty="0">
                <a:solidFill>
                  <a:schemeClr val="tx1"/>
                </a:solidFill>
                <a:effectLst/>
                <a:latin typeface="Arial" panose="020B0604020202020204" pitchFamily="34" charset="0"/>
              </a:rPr>
              <a:t>generalized autoregressive conditional heteroscedasticity (GARCH)-model</a:t>
            </a:r>
            <a:r>
              <a:rPr lang="nl-NL" sz="2400" b="0" i="0" baseline="30000" dirty="0">
                <a:solidFill>
                  <a:schemeClr val="tx1"/>
                </a:solidFill>
                <a:effectLst/>
                <a:latin typeface="Arial" panose="020B0604020202020204" pitchFamily="34" charset="0"/>
              </a:rPr>
              <a:t>[9]</a:t>
            </a:r>
            <a:endParaRPr lang="nl-NL" sz="2400" b="0" i="0" dirty="0">
              <a:solidFill>
                <a:schemeClr val="tx1"/>
              </a:solidFill>
              <a:effectLst/>
              <a:latin typeface="Lato" panose="020F0502020204030203" pitchFamily="34" charset="0"/>
            </a:endParaRPr>
          </a:p>
        </p:txBody>
      </p:sp>
      <p:sp>
        <p:nvSpPr>
          <p:cNvPr id="3" name="Tijdelijke aanduiding voor tekst 2">
            <a:extLst>
              <a:ext uri="{FF2B5EF4-FFF2-40B4-BE49-F238E27FC236}">
                <a16:creationId xmlns:a16="http://schemas.microsoft.com/office/drawing/2014/main" id="{0FA0DE6B-736F-2ACA-7EBB-B507A188DD69}"/>
              </a:ext>
            </a:extLst>
          </p:cNvPr>
          <p:cNvSpPr>
            <a:spLocks noGrp="1"/>
          </p:cNvSpPr>
          <p:nvPr>
            <p:ph type="body" idx="2"/>
          </p:nvPr>
        </p:nvSpPr>
        <p:spPr/>
        <p:txBody>
          <a:bodyPr/>
          <a:lstStyle/>
          <a:p>
            <a:endParaRPr lang="nl-NL"/>
          </a:p>
        </p:txBody>
      </p:sp>
      <p:pic>
        <p:nvPicPr>
          <p:cNvPr id="4" name="Picture 2">
            <a:extLst>
              <a:ext uri="{FF2B5EF4-FFF2-40B4-BE49-F238E27FC236}">
                <a16:creationId xmlns:a16="http://schemas.microsoft.com/office/drawing/2014/main" id="{C46B2A68-F52C-0A52-56EB-C2CD3E7EE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592" y="2814414"/>
            <a:ext cx="5384066" cy="2887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63C5BB-7F68-0323-7DFA-34F48FC32586}"/>
              </a:ext>
            </a:extLst>
          </p:cNvPr>
          <p:cNvSpPr>
            <a:spLocks noGrp="1"/>
          </p:cNvSpPr>
          <p:nvPr>
            <p:ph type="title"/>
          </p:nvPr>
        </p:nvSpPr>
        <p:spPr/>
        <p:txBody>
          <a:bodyPr/>
          <a:lstStyle/>
          <a:p>
            <a:r>
              <a:rPr lang="en-GB" dirty="0"/>
              <a:t>Alternative ML-approach</a:t>
            </a:r>
          </a:p>
        </p:txBody>
      </p:sp>
      <p:sp>
        <p:nvSpPr>
          <p:cNvPr id="10" name="Tijdelijke aanduiding voor tekst 9">
            <a:extLst>
              <a:ext uri="{FF2B5EF4-FFF2-40B4-BE49-F238E27FC236}">
                <a16:creationId xmlns:a16="http://schemas.microsoft.com/office/drawing/2014/main" id="{BBCF8CF6-BE40-01C7-72E9-0A795D67E8D3}"/>
              </a:ext>
            </a:extLst>
          </p:cNvPr>
          <p:cNvSpPr>
            <a:spLocks noGrp="1"/>
          </p:cNvSpPr>
          <p:nvPr>
            <p:ph type="body" idx="1"/>
          </p:nvPr>
        </p:nvSpPr>
        <p:spPr/>
        <p:txBody>
          <a:bodyPr/>
          <a:lstStyle/>
          <a:p>
            <a:r>
              <a:rPr lang="en-GB" dirty="0"/>
              <a:t>Current approach</a:t>
            </a:r>
          </a:p>
        </p:txBody>
      </p:sp>
      <p:sp>
        <p:nvSpPr>
          <p:cNvPr id="11" name="Tijdelijke aanduiding voor tekst 10">
            <a:extLst>
              <a:ext uri="{FF2B5EF4-FFF2-40B4-BE49-F238E27FC236}">
                <a16:creationId xmlns:a16="http://schemas.microsoft.com/office/drawing/2014/main" id="{A1E94E98-F57B-553E-F9F6-F43481E99321}"/>
              </a:ext>
            </a:extLst>
          </p:cNvPr>
          <p:cNvSpPr>
            <a:spLocks noGrp="1"/>
          </p:cNvSpPr>
          <p:nvPr>
            <p:ph type="body" idx="2"/>
          </p:nvPr>
        </p:nvSpPr>
        <p:spPr/>
        <p:txBody>
          <a:bodyPr/>
          <a:lstStyle/>
          <a:p>
            <a:endParaRPr lang="nl-NL"/>
          </a:p>
        </p:txBody>
      </p:sp>
      <p:sp>
        <p:nvSpPr>
          <p:cNvPr id="12" name="Tijdelijke aanduiding voor tekst 11">
            <a:extLst>
              <a:ext uri="{FF2B5EF4-FFF2-40B4-BE49-F238E27FC236}">
                <a16:creationId xmlns:a16="http://schemas.microsoft.com/office/drawing/2014/main" id="{CCF37809-824C-A39B-EE88-03ABB88BAA1D}"/>
              </a:ext>
            </a:extLst>
          </p:cNvPr>
          <p:cNvSpPr>
            <a:spLocks noGrp="1"/>
          </p:cNvSpPr>
          <p:nvPr>
            <p:ph type="body" idx="3"/>
          </p:nvPr>
        </p:nvSpPr>
        <p:spPr/>
        <p:txBody>
          <a:bodyPr/>
          <a:lstStyle/>
          <a:p>
            <a:r>
              <a:rPr lang="en-GB" dirty="0"/>
              <a:t>Possible improvement</a:t>
            </a:r>
          </a:p>
        </p:txBody>
      </p:sp>
      <p:sp>
        <p:nvSpPr>
          <p:cNvPr id="13" name="Tijdelijke aanduiding voor tekst 12">
            <a:extLst>
              <a:ext uri="{FF2B5EF4-FFF2-40B4-BE49-F238E27FC236}">
                <a16:creationId xmlns:a16="http://schemas.microsoft.com/office/drawing/2014/main" id="{0E2D806F-A474-E9EB-3993-A7C9DD600288}"/>
              </a:ext>
            </a:extLst>
          </p:cNvPr>
          <p:cNvSpPr>
            <a:spLocks noGrp="1"/>
          </p:cNvSpPr>
          <p:nvPr>
            <p:ph type="body" idx="4"/>
          </p:nvPr>
        </p:nvSpPr>
        <p:spPr/>
        <p:txBody>
          <a:bodyPr/>
          <a:lstStyle/>
          <a:p>
            <a:endParaRPr lang="nl-NL"/>
          </a:p>
        </p:txBody>
      </p:sp>
      <p:pic>
        <p:nvPicPr>
          <p:cNvPr id="6" name="Google Shape;611;p62">
            <a:extLst>
              <a:ext uri="{FF2B5EF4-FFF2-40B4-BE49-F238E27FC236}">
                <a16:creationId xmlns:a16="http://schemas.microsoft.com/office/drawing/2014/main" id="{9EDE952E-BC68-3057-2066-3A8B312B205F}"/>
              </a:ext>
            </a:extLst>
          </p:cNvPr>
          <p:cNvPicPr preferRelativeResize="0"/>
          <p:nvPr/>
        </p:nvPicPr>
        <p:blipFill>
          <a:blip r:embed="rId2">
            <a:alphaModFix/>
          </a:blip>
          <a:stretch>
            <a:fillRect/>
          </a:stretch>
        </p:blipFill>
        <p:spPr>
          <a:xfrm>
            <a:off x="9745872" y="584200"/>
            <a:ext cx="2084178" cy="1721106"/>
          </a:xfrm>
          <a:prstGeom prst="rect">
            <a:avLst/>
          </a:prstGeom>
          <a:noFill/>
          <a:ln>
            <a:noFill/>
          </a:ln>
        </p:spPr>
      </p:pic>
      <p:sp>
        <p:nvSpPr>
          <p:cNvPr id="9" name="Rechthoek 8">
            <a:extLst>
              <a:ext uri="{FF2B5EF4-FFF2-40B4-BE49-F238E27FC236}">
                <a16:creationId xmlns:a16="http://schemas.microsoft.com/office/drawing/2014/main" id="{7D54388F-8EB8-64E5-B99C-5B826F715FF6}"/>
              </a:ext>
            </a:extLst>
          </p:cNvPr>
          <p:cNvSpPr/>
          <p:nvPr/>
        </p:nvSpPr>
        <p:spPr>
          <a:xfrm>
            <a:off x="9477375" y="516754"/>
            <a:ext cx="2181225" cy="1143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 name="Afbeelding 16">
            <a:extLst>
              <a:ext uri="{FF2B5EF4-FFF2-40B4-BE49-F238E27FC236}">
                <a16:creationId xmlns:a16="http://schemas.microsoft.com/office/drawing/2014/main" id="{77BB5DB6-3F73-EE51-37FD-218674E0143A}"/>
              </a:ext>
            </a:extLst>
          </p:cNvPr>
          <p:cNvPicPr>
            <a:picLocks noChangeAspect="1"/>
          </p:cNvPicPr>
          <p:nvPr/>
        </p:nvPicPr>
        <p:blipFill>
          <a:blip r:embed="rId3"/>
          <a:stretch>
            <a:fillRect/>
          </a:stretch>
        </p:blipFill>
        <p:spPr>
          <a:xfrm>
            <a:off x="738265" y="3227473"/>
            <a:ext cx="5566215" cy="2834703"/>
          </a:xfrm>
          <a:prstGeom prst="rect">
            <a:avLst/>
          </a:prstGeom>
        </p:spPr>
      </p:pic>
      <p:pic>
        <p:nvPicPr>
          <p:cNvPr id="19" name="Afbeelding 18">
            <a:extLst>
              <a:ext uri="{FF2B5EF4-FFF2-40B4-BE49-F238E27FC236}">
                <a16:creationId xmlns:a16="http://schemas.microsoft.com/office/drawing/2014/main" id="{B77C5E3F-2FDE-82A3-3127-0F2AB05183A2}"/>
              </a:ext>
            </a:extLst>
          </p:cNvPr>
          <p:cNvPicPr>
            <a:picLocks noChangeAspect="1"/>
          </p:cNvPicPr>
          <p:nvPr/>
        </p:nvPicPr>
        <p:blipFill>
          <a:blip r:embed="rId4"/>
          <a:stretch>
            <a:fillRect/>
          </a:stretch>
        </p:blipFill>
        <p:spPr>
          <a:xfrm>
            <a:off x="6193368" y="3215019"/>
            <a:ext cx="5679407" cy="2847157"/>
          </a:xfrm>
          <a:prstGeom prst="rect">
            <a:avLst/>
          </a:prstGeom>
        </p:spPr>
      </p:pic>
      <p:sp>
        <p:nvSpPr>
          <p:cNvPr id="20" name="Rechthoek 19">
            <a:extLst>
              <a:ext uri="{FF2B5EF4-FFF2-40B4-BE49-F238E27FC236}">
                <a16:creationId xmlns:a16="http://schemas.microsoft.com/office/drawing/2014/main" id="{4082450E-F4D3-FE26-EF74-EEBB43F9BC0B}"/>
              </a:ext>
            </a:extLst>
          </p:cNvPr>
          <p:cNvSpPr/>
          <p:nvPr/>
        </p:nvSpPr>
        <p:spPr>
          <a:xfrm>
            <a:off x="3657600" y="5832629"/>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a:extLst>
              <a:ext uri="{FF2B5EF4-FFF2-40B4-BE49-F238E27FC236}">
                <a16:creationId xmlns:a16="http://schemas.microsoft.com/office/drawing/2014/main" id="{E63174AD-5D9F-A2B3-8D53-5A1E6AA2C10D}"/>
              </a:ext>
            </a:extLst>
          </p:cNvPr>
          <p:cNvSpPr/>
          <p:nvPr/>
        </p:nvSpPr>
        <p:spPr>
          <a:xfrm rot="5400000">
            <a:off x="3177680" y="5813840"/>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a:extLst>
              <a:ext uri="{FF2B5EF4-FFF2-40B4-BE49-F238E27FC236}">
                <a16:creationId xmlns:a16="http://schemas.microsoft.com/office/drawing/2014/main" id="{23297A20-6A71-D175-B45D-50DD623381B9}"/>
              </a:ext>
            </a:extLst>
          </p:cNvPr>
          <p:cNvSpPr/>
          <p:nvPr/>
        </p:nvSpPr>
        <p:spPr>
          <a:xfrm rot="16200000">
            <a:off x="4622369" y="5581330"/>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B08B77EE-6848-31E9-0D43-DAB99064BE0A}"/>
              </a:ext>
            </a:extLst>
          </p:cNvPr>
          <p:cNvSpPr/>
          <p:nvPr/>
        </p:nvSpPr>
        <p:spPr>
          <a:xfrm rot="16200000">
            <a:off x="8709456" y="5580367"/>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hthoek 23">
            <a:extLst>
              <a:ext uri="{FF2B5EF4-FFF2-40B4-BE49-F238E27FC236}">
                <a16:creationId xmlns:a16="http://schemas.microsoft.com/office/drawing/2014/main" id="{2219932D-FE59-3ACE-073B-104DC57ADF47}"/>
              </a:ext>
            </a:extLst>
          </p:cNvPr>
          <p:cNvSpPr/>
          <p:nvPr/>
        </p:nvSpPr>
        <p:spPr>
          <a:xfrm rot="10800000">
            <a:off x="9217742" y="5832628"/>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48039C64-B154-B2AA-0C55-942C1BF0E0E2}"/>
              </a:ext>
            </a:extLst>
          </p:cNvPr>
          <p:cNvSpPr/>
          <p:nvPr/>
        </p:nvSpPr>
        <p:spPr>
          <a:xfrm rot="16200000">
            <a:off x="10182511" y="5642652"/>
            <a:ext cx="1535837" cy="229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04411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7;p18">
            <a:extLst>
              <a:ext uri="{FF2B5EF4-FFF2-40B4-BE49-F238E27FC236}">
                <a16:creationId xmlns:a16="http://schemas.microsoft.com/office/drawing/2014/main" id="{E7FF604E-8669-C302-6792-E78B03F9BB2F}"/>
              </a:ext>
            </a:extLst>
          </p:cNvPr>
          <p:cNvSpPr txBox="1">
            <a:spLocks noGrp="1"/>
          </p:cNvSpPr>
          <p:nvPr>
            <p:ph type="subTitle" idx="1"/>
          </p:nvPr>
        </p:nvSpPr>
        <p:spPr>
          <a:xfrm>
            <a:off x="415925" y="3778250"/>
            <a:ext cx="1136015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i="1" dirty="0"/>
              <a:t>“[..] work with the international science community to establish a common and mutually agreed </a:t>
            </a:r>
            <a:r>
              <a:rPr lang="en-GB" sz="2800" b="1" i="1" dirty="0"/>
              <a:t>knowledge base</a:t>
            </a:r>
            <a:r>
              <a:rPr lang="en-GB" sz="2800" i="1" dirty="0"/>
              <a:t> to support policy debate and action to slow down and ultimately </a:t>
            </a:r>
            <a:r>
              <a:rPr lang="en-GB" sz="2800" b="1" i="1" dirty="0"/>
              <a:t>stop the increase of greenhouse</a:t>
            </a:r>
            <a:r>
              <a:rPr lang="en-GB" sz="2800" i="1" dirty="0"/>
              <a:t> gases in the atmosphere.”</a:t>
            </a:r>
            <a:r>
              <a:rPr lang="en-GB" sz="2800" baseline="30000" dirty="0"/>
              <a:t>[6]</a:t>
            </a:r>
            <a:endParaRPr sz="2800" baseline="30000" dirty="0"/>
          </a:p>
        </p:txBody>
      </p:sp>
      <p:pic>
        <p:nvPicPr>
          <p:cNvPr id="1026" name="Picture 2" descr="Global Carbon Project">
            <a:extLst>
              <a:ext uri="{FF2B5EF4-FFF2-40B4-BE49-F238E27FC236}">
                <a16:creationId xmlns:a16="http://schemas.microsoft.com/office/drawing/2014/main" id="{0F7441BA-CCC4-0206-90AF-F0B0300B2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540" y="593408"/>
            <a:ext cx="3184842" cy="3184842"/>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a:extLst>
              <a:ext uri="{FF2B5EF4-FFF2-40B4-BE49-F238E27FC236}">
                <a16:creationId xmlns:a16="http://schemas.microsoft.com/office/drawing/2014/main" id="{A968692A-854C-3F98-315D-B5C97C178A6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40916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4"/>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Take home message</a:t>
            </a:r>
            <a:endParaRPr dirty="0"/>
          </a:p>
        </p:txBody>
      </p:sp>
      <p:sp>
        <p:nvSpPr>
          <p:cNvPr id="807" name="Google Shape;807;p84"/>
          <p:cNvSpPr txBox="1">
            <a:spLocks noGrp="1"/>
          </p:cNvSpPr>
          <p:nvPr>
            <p:ph type="body" idx="1"/>
          </p:nvPr>
        </p:nvSpPr>
        <p:spPr>
          <a:xfrm>
            <a:off x="1" y="1455578"/>
            <a:ext cx="12187800" cy="5148300"/>
          </a:xfrm>
          <a:prstGeom prst="rect">
            <a:avLst/>
          </a:prstGeom>
        </p:spPr>
        <p:txBody>
          <a:bodyPr spcFirstLastPara="1" wrap="square" lIns="982075" tIns="45700" rIns="270000" bIns="45700" anchor="t" anchorCtr="0">
            <a:noAutofit/>
          </a:bodyPr>
          <a:lstStyle/>
          <a:p>
            <a:pPr marL="342900" lvl="0" algn="l" rtl="0">
              <a:spcBef>
                <a:spcPts val="360"/>
              </a:spcBef>
              <a:spcAft>
                <a:spcPts val="0"/>
              </a:spcAft>
              <a:buFontTx/>
              <a:buChar char="-"/>
            </a:pPr>
            <a:r>
              <a:rPr lang="en-GB" dirty="0"/>
              <a:t>Mean error (ME) of “</a:t>
            </a:r>
            <a:r>
              <a:rPr lang="en-GB" i="1" dirty="0"/>
              <a:t>Monthly mean</a:t>
            </a:r>
            <a:r>
              <a:rPr lang="en-GB" dirty="0"/>
              <a:t>” model much better than current “</a:t>
            </a:r>
            <a:r>
              <a:rPr lang="en-GB" i="1" dirty="0"/>
              <a:t>smoother</a:t>
            </a:r>
            <a:r>
              <a:rPr lang="en-GB" dirty="0"/>
              <a:t>” approach! (1.28 to 0.46)</a:t>
            </a:r>
          </a:p>
          <a:p>
            <a:pPr marL="342900" lvl="0" algn="l" rtl="0">
              <a:spcBef>
                <a:spcPts val="360"/>
              </a:spcBef>
              <a:spcAft>
                <a:spcPts val="0"/>
              </a:spcAft>
              <a:buFontTx/>
              <a:buChar char="-"/>
            </a:pPr>
            <a:endParaRPr lang="en-GB" dirty="0"/>
          </a:p>
          <a:p>
            <a:pPr marL="342900" lvl="0" algn="l" rtl="0">
              <a:spcBef>
                <a:spcPts val="360"/>
              </a:spcBef>
              <a:spcAft>
                <a:spcPts val="0"/>
              </a:spcAft>
              <a:buFontTx/>
              <a:buChar char="-"/>
            </a:pPr>
            <a:r>
              <a:rPr lang="en-GB" dirty="0"/>
              <a:t>“</a:t>
            </a:r>
            <a:r>
              <a:rPr lang="en-GB" i="1" dirty="0"/>
              <a:t>Monthly mean</a:t>
            </a:r>
            <a:r>
              <a:rPr lang="en-GB" dirty="0"/>
              <a:t>” model lower ME than prior model after 1 year of training data</a:t>
            </a:r>
          </a:p>
          <a:p>
            <a:pPr marL="342900" lvl="0" algn="l" rtl="0">
              <a:spcBef>
                <a:spcPts val="360"/>
              </a:spcBef>
              <a:spcAft>
                <a:spcPts val="0"/>
              </a:spcAft>
              <a:buFontTx/>
              <a:buChar char="-"/>
            </a:pPr>
            <a:endParaRPr lang="en-GB" dirty="0"/>
          </a:p>
          <a:p>
            <a:pPr marL="342900" lvl="0" algn="l" rtl="0">
              <a:spcBef>
                <a:spcPts val="360"/>
              </a:spcBef>
              <a:spcAft>
                <a:spcPts val="0"/>
              </a:spcAft>
              <a:buFontTx/>
              <a:buChar char="-"/>
            </a:pPr>
            <a:r>
              <a:rPr lang="en-GB" dirty="0"/>
              <a:t>“</a:t>
            </a:r>
            <a:r>
              <a:rPr lang="en-GB" i="1" dirty="0"/>
              <a:t>SARIMA(X)</a:t>
            </a:r>
            <a:r>
              <a:rPr lang="en-GB" dirty="0"/>
              <a:t>” models are unable to capture the seasonal trend within the state-vector, possibly due to heteroscedasticity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5"/>
          <p:cNvSpPr txBox="1">
            <a:spLocks noGrp="1"/>
          </p:cNvSpPr>
          <p:nvPr>
            <p:ph type="ctrTitle"/>
          </p:nvPr>
        </p:nvSpPr>
        <p:spPr>
          <a:xfrm>
            <a:off x="0" y="1274400"/>
            <a:ext cx="12192000" cy="1080000"/>
          </a:xfrm>
          <a:prstGeom prst="rect">
            <a:avLst/>
          </a:prstGeom>
          <a:solidFill>
            <a:srgbClr val="505050"/>
          </a:solidFill>
          <a:ln>
            <a:noFill/>
          </a:ln>
        </p:spPr>
        <p:txBody>
          <a:bodyPr spcFirstLastPara="1" wrap="square" lIns="982075" tIns="216000" rIns="267825" bIns="45700" anchor="t" anchorCtr="0">
            <a:noAutofit/>
          </a:bodyPr>
          <a:lstStyle/>
          <a:p>
            <a:pPr marL="0" lvl="0" indent="0" algn="l" rtl="0">
              <a:spcBef>
                <a:spcPts val="0"/>
              </a:spcBef>
              <a:spcAft>
                <a:spcPts val="0"/>
              </a:spcAft>
              <a:buNone/>
            </a:pPr>
            <a:r>
              <a:rPr lang="en-GB">
                <a:latin typeface="Arial"/>
                <a:ea typeface="Arial"/>
                <a:cs typeface="Arial"/>
                <a:sym typeface="Arial"/>
              </a:rPr>
              <a:t>Thank you for your attention</a:t>
            </a:r>
            <a:endParaRPr>
              <a:latin typeface="Arial"/>
              <a:ea typeface="Arial"/>
              <a:cs typeface="Arial"/>
              <a:sym typeface="Arial"/>
            </a:endParaRPr>
          </a:p>
        </p:txBody>
      </p:sp>
      <p:sp>
        <p:nvSpPr>
          <p:cNvPr id="813" name="Google Shape;813;p85"/>
          <p:cNvSpPr txBox="1">
            <a:spLocks noGrp="1"/>
          </p:cNvSpPr>
          <p:nvPr>
            <p:ph type="subTitle" idx="1"/>
          </p:nvPr>
        </p:nvSpPr>
        <p:spPr>
          <a:xfrm>
            <a:off x="1" y="4032000"/>
            <a:ext cx="12187768" cy="1908000"/>
          </a:xfrm>
          <a:prstGeom prst="rect">
            <a:avLst/>
          </a:prstGeom>
          <a:noFill/>
          <a:ln>
            <a:noFill/>
          </a:ln>
        </p:spPr>
        <p:txBody>
          <a:bodyPr spcFirstLastPara="1" wrap="square" lIns="982075" tIns="45700" rIns="267825" bIns="45700" anchor="t" anchorCtr="0">
            <a:noAutofit/>
          </a:bodyPr>
          <a:lstStyle/>
          <a:p>
            <a:pPr marL="0" lvl="0" indent="0" algn="l" rtl="0">
              <a:spcBef>
                <a:spcPts val="0"/>
              </a:spcBef>
              <a:spcAft>
                <a:spcPts val="0"/>
              </a:spcAft>
              <a:buClr>
                <a:schemeClr val="dk1"/>
              </a:buClr>
              <a:buSzPts val="1900"/>
              <a:buFont typeface="Verdana"/>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6"/>
          <p:cNvSpPr txBox="1">
            <a:spLocks noGrp="1"/>
          </p:cNvSpPr>
          <p:nvPr>
            <p:ph type="title"/>
          </p:nvPr>
        </p:nvSpPr>
        <p:spPr>
          <a:xfrm>
            <a:off x="1" y="12827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References</a:t>
            </a:r>
            <a:endParaRPr/>
          </a:p>
        </p:txBody>
      </p:sp>
      <p:sp>
        <p:nvSpPr>
          <p:cNvPr id="820" name="Google Shape;820;p86"/>
          <p:cNvSpPr txBox="1">
            <a:spLocks noGrp="1"/>
          </p:cNvSpPr>
          <p:nvPr>
            <p:ph type="body" idx="1"/>
          </p:nvPr>
        </p:nvSpPr>
        <p:spPr>
          <a:xfrm>
            <a:off x="1" y="2154078"/>
            <a:ext cx="12187800" cy="4449900"/>
          </a:xfrm>
          <a:prstGeom prst="rect">
            <a:avLst/>
          </a:prstGeom>
        </p:spPr>
        <p:txBody>
          <a:bodyPr spcFirstLastPara="1" wrap="square" lIns="982075" tIns="45700" rIns="270000" bIns="45700" anchor="t" anchorCtr="0">
            <a:noAutofit/>
          </a:bodyPr>
          <a:lstStyle/>
          <a:p>
            <a:pPr marL="269999" lvl="0" indent="-269999" algn="l" rtl="0">
              <a:spcBef>
                <a:spcPts val="360"/>
              </a:spcBef>
              <a:spcAft>
                <a:spcPts val="0"/>
              </a:spcAft>
              <a:buNone/>
            </a:pPr>
            <a:r>
              <a:rPr lang="en-GB" sz="1150" dirty="0">
                <a:latin typeface="Arial"/>
                <a:ea typeface="Arial"/>
                <a:cs typeface="Arial"/>
                <a:sym typeface="Arial"/>
              </a:rPr>
              <a:t>[1] </a:t>
            </a:r>
            <a:r>
              <a:rPr lang="en-GB" sz="1150" dirty="0" err="1">
                <a:latin typeface="Arial"/>
                <a:ea typeface="Arial"/>
                <a:cs typeface="Arial"/>
                <a:sym typeface="Arial"/>
              </a:rPr>
              <a:t>Friedlingstein</a:t>
            </a:r>
            <a:r>
              <a:rPr lang="en-GB" sz="1150" dirty="0">
                <a:latin typeface="Arial"/>
                <a:ea typeface="Arial"/>
                <a:cs typeface="Arial"/>
                <a:sym typeface="Arial"/>
              </a:rPr>
              <a:t>, P., Jones, M. W., O’Sullivan, M., Andrew, R. M., Bakker, D. C. E., Hauck, J., . . . Zeng, J. (2021). Global carbon budget 2021. Earth System Science Data Discussions, 2021, 1–191. Retrieved from </a:t>
            </a:r>
            <a:r>
              <a:rPr lang="en-GB" sz="1150" dirty="0">
                <a:latin typeface="Courier New"/>
                <a:ea typeface="Courier New"/>
                <a:cs typeface="Courier New"/>
                <a:sym typeface="Courier New"/>
              </a:rPr>
              <a:t>https://essd.copernicus.org/preprints/essd-2021-386/</a:t>
            </a:r>
            <a:r>
              <a:rPr lang="en-GB" sz="1150" dirty="0">
                <a:latin typeface="Arial"/>
                <a:ea typeface="Arial"/>
                <a:cs typeface="Arial"/>
                <a:sym typeface="Arial"/>
              </a:rPr>
              <a:t>doi: 10.5194/essd-2021-386</a:t>
            </a:r>
            <a:endParaRPr sz="1150" dirty="0">
              <a:latin typeface="Arial"/>
              <a:ea typeface="Arial"/>
              <a:cs typeface="Arial"/>
              <a:sym typeface="Arial"/>
            </a:endParaRPr>
          </a:p>
          <a:p>
            <a:pPr marL="269999" lvl="0" indent="-269999" algn="l" rtl="0">
              <a:spcBef>
                <a:spcPts val="360"/>
              </a:spcBef>
              <a:spcAft>
                <a:spcPts val="0"/>
              </a:spcAft>
              <a:buNone/>
            </a:pPr>
            <a:r>
              <a:rPr lang="en-GB" sz="1150" dirty="0">
                <a:latin typeface="Arial"/>
                <a:ea typeface="Arial"/>
                <a:cs typeface="Arial"/>
                <a:sym typeface="Arial"/>
              </a:rPr>
              <a:t>[2] Gurney, K. R., Law, R. M., Denning, A. S., Rayner, P. J., Baker, D., Bousquet, P., . . . Yuen, C.-W. (2003). Transcom 3 co2 inversion intercomparison: 1. annual mean control results and sensitivity to transport and prior flux information. Tellus B: Chemical and Physical Meteorology, 55(2), 555-579. Retrieved from </a:t>
            </a:r>
            <a:r>
              <a:rPr lang="en-GB" sz="1150" dirty="0">
                <a:latin typeface="Courier New"/>
                <a:ea typeface="Courier New"/>
                <a:cs typeface="Courier New"/>
                <a:sym typeface="Courier New"/>
              </a:rPr>
              <a:t>https://doi.org/10.3402/tellusb.v55i2.16728 </a:t>
            </a:r>
            <a:r>
              <a:rPr lang="en-GB" sz="1150" dirty="0">
                <a:latin typeface="Arial"/>
                <a:ea typeface="Arial"/>
                <a:cs typeface="Arial"/>
                <a:sym typeface="Arial"/>
              </a:rPr>
              <a:t>doi:10.3402/tellusb.v55i2.16728</a:t>
            </a:r>
            <a:endParaRPr sz="1150" dirty="0">
              <a:latin typeface="Arial"/>
              <a:ea typeface="Arial"/>
              <a:cs typeface="Arial"/>
              <a:sym typeface="Arial"/>
            </a:endParaRPr>
          </a:p>
          <a:p>
            <a:pPr marL="269999" lvl="0" indent="-269999" algn="l" rtl="0">
              <a:spcBef>
                <a:spcPts val="360"/>
              </a:spcBef>
              <a:spcAft>
                <a:spcPts val="0"/>
              </a:spcAft>
              <a:buNone/>
            </a:pPr>
            <a:r>
              <a:rPr lang="en-GB" sz="1150" dirty="0">
                <a:latin typeface="Arial"/>
                <a:ea typeface="Arial"/>
                <a:cs typeface="Arial"/>
                <a:sym typeface="Arial"/>
              </a:rPr>
              <a:t>[3] Olson, J. (1992). World ecosystems (we1. 4), digital raster data on a 10-minute geographic 1080x2160 grid. Global Ecosystems Database, Ver. 1.0: Disk A, NGDC</a:t>
            </a:r>
            <a:endParaRPr sz="1150" dirty="0">
              <a:latin typeface="Arial"/>
              <a:ea typeface="Arial"/>
              <a:cs typeface="Arial"/>
              <a:sym typeface="Arial"/>
            </a:endParaRPr>
          </a:p>
          <a:p>
            <a:pPr marL="269999" lvl="0" indent="-269999" algn="l" rtl="0">
              <a:spcBef>
                <a:spcPts val="360"/>
              </a:spcBef>
              <a:spcAft>
                <a:spcPts val="0"/>
              </a:spcAft>
              <a:buNone/>
            </a:pPr>
            <a:r>
              <a:rPr lang="en-GB" sz="1150" dirty="0">
                <a:latin typeface="Arial"/>
                <a:ea typeface="Arial"/>
                <a:cs typeface="Arial"/>
                <a:sym typeface="Arial"/>
              </a:rPr>
              <a:t>[4] Peters, W., Miller, J. B., Whitaker, J., Denning, A. S., Hirsch, A., </a:t>
            </a:r>
            <a:r>
              <a:rPr lang="en-GB" sz="1150" dirty="0" err="1">
                <a:latin typeface="Arial"/>
                <a:ea typeface="Arial"/>
                <a:cs typeface="Arial"/>
                <a:sym typeface="Arial"/>
              </a:rPr>
              <a:t>Krol</a:t>
            </a:r>
            <a:r>
              <a:rPr lang="en-GB" sz="1150" dirty="0">
                <a:latin typeface="Arial"/>
                <a:ea typeface="Arial"/>
                <a:cs typeface="Arial"/>
                <a:sym typeface="Arial"/>
              </a:rPr>
              <a:t>, M. C., . . . Tans, P. P. (2005). An ensemble data assimilation system to estimate co2 surface fluxes from atmospheric trace gas observations. Journal of Geophysical Research: Atmospheres, 110(D24). Retrieved from </a:t>
            </a:r>
            <a:r>
              <a:rPr lang="en-GB" sz="1150" dirty="0">
                <a:latin typeface="Courier New"/>
                <a:ea typeface="Courier New"/>
                <a:cs typeface="Courier New"/>
                <a:sym typeface="Courier New"/>
              </a:rPr>
              <a:t>https://agupubs.onlinelibrary.wiley.com/doi/abs/10.1029/2005JD006157 </a:t>
            </a:r>
            <a:r>
              <a:rPr lang="en-GB" sz="1150" dirty="0" err="1">
                <a:latin typeface="Arial"/>
                <a:ea typeface="Arial"/>
                <a:cs typeface="Arial"/>
                <a:sym typeface="Arial"/>
              </a:rPr>
              <a:t>doi:</a:t>
            </a:r>
            <a:r>
              <a:rPr lang="en-GB" sz="1150" u="sng" dirty="0" err="1">
                <a:solidFill>
                  <a:schemeClr val="hlink"/>
                </a:solidFill>
                <a:latin typeface="Arial"/>
                <a:ea typeface="Arial"/>
                <a:cs typeface="Arial"/>
                <a:sym typeface="Arial"/>
                <a:hlinkClick r:id="rId3"/>
              </a:rPr>
              <a:t>https</a:t>
            </a:r>
            <a:r>
              <a:rPr lang="en-GB" sz="1150" u="sng" dirty="0">
                <a:solidFill>
                  <a:schemeClr val="hlink"/>
                </a:solidFill>
                <a:latin typeface="Arial"/>
                <a:ea typeface="Arial"/>
                <a:cs typeface="Arial"/>
                <a:sym typeface="Arial"/>
                <a:hlinkClick r:id="rId3"/>
              </a:rPr>
              <a:t>://doi.org/10.1029/2005JD006157</a:t>
            </a:r>
            <a:endParaRPr sz="1150" dirty="0">
              <a:latin typeface="Arial"/>
              <a:ea typeface="Arial"/>
              <a:cs typeface="Arial"/>
              <a:sym typeface="Arial"/>
            </a:endParaRPr>
          </a:p>
          <a:p>
            <a:pPr marL="269999" lvl="0" indent="-269999" algn="l" rtl="0">
              <a:spcBef>
                <a:spcPts val="360"/>
              </a:spcBef>
              <a:spcAft>
                <a:spcPts val="0"/>
              </a:spcAft>
              <a:buNone/>
            </a:pPr>
            <a:r>
              <a:rPr lang="en-GB" sz="1150" dirty="0">
                <a:latin typeface="Arial"/>
                <a:ea typeface="Arial"/>
                <a:cs typeface="Arial"/>
                <a:sym typeface="Arial"/>
              </a:rPr>
              <a:t>[5] van der </a:t>
            </a:r>
            <a:r>
              <a:rPr lang="en-GB" sz="1150" dirty="0" err="1">
                <a:latin typeface="Arial"/>
                <a:ea typeface="Arial"/>
                <a:cs typeface="Arial"/>
                <a:sym typeface="Arial"/>
              </a:rPr>
              <a:t>Laan-Luijkx</a:t>
            </a:r>
            <a:r>
              <a:rPr lang="en-GB" sz="1150" dirty="0">
                <a:latin typeface="Arial"/>
                <a:ea typeface="Arial"/>
                <a:cs typeface="Arial"/>
                <a:sym typeface="Arial"/>
              </a:rPr>
              <a:t>, I. T., van der Velde, I. R., van der Veen, E., Tsuruta, A., </a:t>
            </a:r>
            <a:r>
              <a:rPr lang="en-GB" sz="1150" dirty="0" err="1">
                <a:latin typeface="Arial"/>
                <a:ea typeface="Arial"/>
                <a:cs typeface="Arial"/>
                <a:sym typeface="Arial"/>
              </a:rPr>
              <a:t>Stanislawska</a:t>
            </a:r>
            <a:r>
              <a:rPr lang="en-GB" sz="1150" dirty="0">
                <a:latin typeface="Arial"/>
                <a:ea typeface="Arial"/>
                <a:cs typeface="Arial"/>
                <a:sym typeface="Arial"/>
              </a:rPr>
              <a:t>, K., </a:t>
            </a:r>
            <a:r>
              <a:rPr lang="en-GB" sz="1150" dirty="0" err="1">
                <a:latin typeface="Arial"/>
                <a:ea typeface="Arial"/>
                <a:cs typeface="Arial"/>
                <a:sym typeface="Arial"/>
              </a:rPr>
              <a:t>Babenhauserheide</a:t>
            </a:r>
            <a:r>
              <a:rPr lang="en-GB" sz="1150" dirty="0">
                <a:latin typeface="Arial"/>
                <a:ea typeface="Arial"/>
                <a:cs typeface="Arial"/>
                <a:sym typeface="Arial"/>
              </a:rPr>
              <a:t>, A., . . . Peters, W. (2017). The </a:t>
            </a:r>
            <a:r>
              <a:rPr lang="en-GB" sz="1150" dirty="0" err="1">
                <a:latin typeface="Arial"/>
                <a:ea typeface="Arial"/>
                <a:cs typeface="Arial"/>
                <a:sym typeface="Arial"/>
              </a:rPr>
              <a:t>carbontracker</a:t>
            </a:r>
            <a:r>
              <a:rPr lang="en-GB" sz="1150" dirty="0">
                <a:latin typeface="Arial"/>
                <a:ea typeface="Arial"/>
                <a:cs typeface="Arial"/>
                <a:sym typeface="Arial"/>
              </a:rPr>
              <a:t> data assimilation shell (</a:t>
            </a:r>
            <a:r>
              <a:rPr lang="en-GB" sz="1150" dirty="0" err="1">
                <a:latin typeface="Arial"/>
                <a:ea typeface="Arial"/>
                <a:cs typeface="Arial"/>
                <a:sym typeface="Arial"/>
              </a:rPr>
              <a:t>ct</a:t>
            </a:r>
            <a:r>
              <a:rPr lang="en-GB" sz="1150" dirty="0">
                <a:latin typeface="Arial"/>
                <a:ea typeface="Arial"/>
                <a:cs typeface="Arial"/>
                <a:sym typeface="Arial"/>
              </a:rPr>
              <a:t>-das) v1.0: implementation and global carbon balance 2001–2015. Geoscientific Model Development, 10(7), 2785–2800. Retrieved from </a:t>
            </a:r>
            <a:r>
              <a:rPr lang="en-GB" sz="1150" dirty="0">
                <a:latin typeface="Courier New"/>
                <a:ea typeface="Courier New"/>
                <a:cs typeface="Courier New"/>
                <a:sym typeface="Courier New"/>
              </a:rPr>
              <a:t> https://gmd.copernicus.org/articles/10/2785/2017/ </a:t>
            </a:r>
            <a:r>
              <a:rPr lang="en-GB" sz="1150" dirty="0" err="1">
                <a:latin typeface="Arial"/>
                <a:ea typeface="Arial"/>
                <a:cs typeface="Arial"/>
                <a:sym typeface="Arial"/>
              </a:rPr>
              <a:t>doi</a:t>
            </a:r>
            <a:r>
              <a:rPr lang="en-GB" sz="1150" dirty="0">
                <a:latin typeface="Arial"/>
                <a:ea typeface="Arial"/>
                <a:cs typeface="Arial"/>
                <a:sym typeface="Arial"/>
              </a:rPr>
              <a:t>: 10.5194/gmd-10-2785-2017</a:t>
            </a:r>
            <a:endParaRPr sz="1150" dirty="0">
              <a:latin typeface="Arial"/>
              <a:ea typeface="Arial"/>
              <a:cs typeface="Arial"/>
              <a:sym typeface="Arial"/>
            </a:endParaRPr>
          </a:p>
          <a:p>
            <a:pPr marL="269999" lvl="0" indent="-269999" algn="l" rtl="0">
              <a:spcBef>
                <a:spcPts val="360"/>
              </a:spcBef>
              <a:spcAft>
                <a:spcPts val="0"/>
              </a:spcAft>
              <a:buNone/>
            </a:pPr>
            <a:r>
              <a:rPr lang="en-GB" sz="1150" dirty="0"/>
              <a:t>[6] </a:t>
            </a:r>
            <a:r>
              <a:rPr lang="en-GB" sz="1150" dirty="0" err="1"/>
              <a:t>Poruschi</a:t>
            </a:r>
            <a:r>
              <a:rPr lang="en-GB" sz="1150" dirty="0"/>
              <a:t>, L., </a:t>
            </a:r>
            <a:r>
              <a:rPr lang="en-GB" sz="1150" dirty="0" err="1"/>
              <a:t>Dhakal</a:t>
            </a:r>
            <a:r>
              <a:rPr lang="en-GB" sz="1150" dirty="0"/>
              <a:t>, S., &amp; </a:t>
            </a:r>
            <a:r>
              <a:rPr lang="en-GB" sz="1150" dirty="0" err="1"/>
              <a:t>Canadell</a:t>
            </a:r>
            <a:r>
              <a:rPr lang="en-GB" sz="1150" dirty="0"/>
              <a:t>, J. (2010). </a:t>
            </a:r>
            <a:r>
              <a:rPr lang="en-GB" sz="1150" dirty="0" err="1"/>
              <a:t>Gcp</a:t>
            </a:r>
            <a:r>
              <a:rPr lang="en-GB" sz="1150" dirty="0"/>
              <a:t>. 2010. ten years of advancing knowledge on the global carbon cycle and its management. Tsukuba: Global Carbon Project. Retrieved from </a:t>
            </a:r>
            <a:r>
              <a:rPr lang="en-GB" sz="1150" dirty="0">
                <a:latin typeface="Courier New"/>
                <a:ea typeface="Courier New"/>
                <a:cs typeface="Courier New"/>
                <a:sym typeface="Courier New"/>
                <a:hlinkClick r:id="rId4"/>
              </a:rPr>
              <a:t>https://www.globalcarbonproject.org/global/pdf/GCP_10years_med_res.pdf</a:t>
            </a:r>
            <a:endParaRPr lang="en-GB" sz="1150" dirty="0">
              <a:latin typeface="Courier New"/>
              <a:ea typeface="Courier New"/>
              <a:cs typeface="Courier New"/>
              <a:sym typeface="Courier New"/>
            </a:endParaRPr>
          </a:p>
          <a:p>
            <a:pPr marL="269999" lvl="0" indent="-269999" algn="l" rtl="0">
              <a:spcBef>
                <a:spcPts val="360"/>
              </a:spcBef>
              <a:spcAft>
                <a:spcPts val="0"/>
              </a:spcAft>
              <a:buNone/>
            </a:pPr>
            <a:r>
              <a:rPr lang="nl-NL" sz="1150" b="0" i="0" dirty="0">
                <a:effectLst/>
                <a:latin typeface="Arial" panose="020B0604020202020204" pitchFamily="34" charset="0"/>
              </a:rPr>
              <a:t>[7] </a:t>
            </a:r>
            <a:r>
              <a:rPr lang="nl-NL" sz="1150" b="0" i="0" dirty="0" err="1">
                <a:effectLst/>
                <a:latin typeface="Arial" panose="020B0604020202020204" pitchFamily="34" charset="0"/>
              </a:rPr>
              <a:t>Rödenbeck</a:t>
            </a:r>
            <a:r>
              <a:rPr lang="nl-NL" sz="1150" b="0" i="0" dirty="0">
                <a:effectLst/>
                <a:latin typeface="Arial" panose="020B0604020202020204" pitchFamily="34" charset="0"/>
              </a:rPr>
              <a:t>, C., </a:t>
            </a:r>
            <a:r>
              <a:rPr lang="nl-NL" sz="1150" b="0" i="0" dirty="0" err="1">
                <a:effectLst/>
                <a:latin typeface="Arial" panose="020B0604020202020204" pitchFamily="34" charset="0"/>
              </a:rPr>
              <a:t>Zaehle</a:t>
            </a:r>
            <a:r>
              <a:rPr lang="nl-NL" sz="1150" b="0" i="0" dirty="0">
                <a:effectLst/>
                <a:latin typeface="Arial" panose="020B0604020202020204" pitchFamily="34" charset="0"/>
              </a:rPr>
              <a:t>, S., Keeling, R., &amp; </a:t>
            </a:r>
            <a:r>
              <a:rPr lang="nl-NL" sz="1150" b="0" i="0" dirty="0" err="1">
                <a:effectLst/>
                <a:latin typeface="Arial" panose="020B0604020202020204" pitchFamily="34" charset="0"/>
              </a:rPr>
              <a:t>Heimann</a:t>
            </a:r>
            <a:r>
              <a:rPr lang="nl-NL" sz="1150" b="0" i="0" dirty="0">
                <a:effectLst/>
                <a:latin typeface="Arial" panose="020B0604020202020204" pitchFamily="34" charset="0"/>
              </a:rPr>
              <a:t>, M. (2018). How does </a:t>
            </a:r>
            <a:r>
              <a:rPr lang="nl-NL" sz="1150" b="0" i="0" dirty="0" err="1">
                <a:effectLst/>
                <a:latin typeface="Arial" panose="020B0604020202020204" pitchFamily="34" charset="0"/>
              </a:rPr>
              <a:t>the</a:t>
            </a:r>
            <a:r>
              <a:rPr lang="nl-NL" sz="1150" b="0" i="0" dirty="0">
                <a:effectLst/>
                <a:latin typeface="Arial" panose="020B0604020202020204" pitchFamily="34" charset="0"/>
              </a:rPr>
              <a:t> </a:t>
            </a:r>
            <a:r>
              <a:rPr lang="nl-NL" sz="1150" b="0" i="0" dirty="0" err="1">
                <a:effectLst/>
                <a:latin typeface="Arial" panose="020B0604020202020204" pitchFamily="34" charset="0"/>
              </a:rPr>
              <a:t>terrestrial</a:t>
            </a:r>
            <a:r>
              <a:rPr lang="nl-NL" sz="1150" b="0" i="0" dirty="0">
                <a:effectLst/>
                <a:latin typeface="Arial" panose="020B0604020202020204" pitchFamily="34" charset="0"/>
              </a:rPr>
              <a:t> carbon exchange </a:t>
            </a:r>
            <a:r>
              <a:rPr lang="nl-NL" sz="1150" b="0" i="0" dirty="0" err="1">
                <a:effectLst/>
                <a:latin typeface="Arial" panose="020B0604020202020204" pitchFamily="34" charset="0"/>
              </a:rPr>
              <a:t>respond</a:t>
            </a:r>
            <a:r>
              <a:rPr lang="nl-NL" sz="1150" b="0" i="0" dirty="0">
                <a:effectLst/>
                <a:latin typeface="Arial" panose="020B0604020202020204" pitchFamily="34" charset="0"/>
              </a:rPr>
              <a:t> </a:t>
            </a:r>
            <a:r>
              <a:rPr lang="nl-NL" sz="1150" b="0" i="0" dirty="0" err="1">
                <a:effectLst/>
                <a:latin typeface="Arial" panose="020B0604020202020204" pitchFamily="34" charset="0"/>
              </a:rPr>
              <a:t>to</a:t>
            </a:r>
            <a:r>
              <a:rPr lang="nl-NL" sz="1150" b="0" i="0" dirty="0">
                <a:effectLst/>
                <a:latin typeface="Arial" panose="020B0604020202020204" pitchFamily="34" charset="0"/>
              </a:rPr>
              <a:t> </a:t>
            </a:r>
            <a:r>
              <a:rPr lang="nl-NL" sz="1150" b="0" i="0" dirty="0" err="1">
                <a:effectLst/>
                <a:latin typeface="Arial" panose="020B0604020202020204" pitchFamily="34" charset="0"/>
              </a:rPr>
              <a:t>inter-annual</a:t>
            </a:r>
            <a:r>
              <a:rPr lang="nl-NL" sz="1150" b="0" i="0" dirty="0">
                <a:effectLst/>
                <a:latin typeface="Arial" panose="020B0604020202020204" pitchFamily="34" charset="0"/>
              </a:rPr>
              <a:t> </a:t>
            </a:r>
            <a:r>
              <a:rPr lang="nl-NL" sz="1150" b="0" i="0" dirty="0" err="1">
                <a:effectLst/>
                <a:latin typeface="Arial" panose="020B0604020202020204" pitchFamily="34" charset="0"/>
              </a:rPr>
              <a:t>climatic</a:t>
            </a:r>
            <a:r>
              <a:rPr lang="nl-NL" sz="1150" b="0" i="0" dirty="0">
                <a:effectLst/>
                <a:latin typeface="Arial" panose="020B0604020202020204" pitchFamily="34" charset="0"/>
              </a:rPr>
              <a:t> </a:t>
            </a:r>
            <a:r>
              <a:rPr lang="nl-NL" sz="1150" b="0" i="0" dirty="0" err="1">
                <a:effectLst/>
                <a:latin typeface="Arial" panose="020B0604020202020204" pitchFamily="34" charset="0"/>
              </a:rPr>
              <a:t>variations</a:t>
            </a:r>
            <a:r>
              <a:rPr lang="nl-NL" sz="1150" b="0" i="0" dirty="0">
                <a:effectLst/>
                <a:latin typeface="Arial" panose="020B0604020202020204" pitchFamily="34" charset="0"/>
              </a:rPr>
              <a:t>? a </a:t>
            </a:r>
            <a:r>
              <a:rPr lang="nl-NL" sz="1150" b="0" i="0" dirty="0" err="1">
                <a:effectLst/>
                <a:latin typeface="Arial" panose="020B0604020202020204" pitchFamily="34" charset="0"/>
              </a:rPr>
              <a:t>quantification</a:t>
            </a:r>
            <a:r>
              <a:rPr lang="nl-NL" sz="1150" b="0" i="0" dirty="0">
                <a:effectLst/>
                <a:latin typeface="Arial" panose="020B0604020202020204" pitchFamily="34" charset="0"/>
              </a:rPr>
              <a:t> </a:t>
            </a:r>
            <a:r>
              <a:rPr lang="nl-NL" sz="1150" b="0" i="0" dirty="0" err="1">
                <a:effectLst/>
                <a:latin typeface="Arial" panose="020B0604020202020204" pitchFamily="34" charset="0"/>
              </a:rPr>
              <a:t>based</a:t>
            </a:r>
            <a:r>
              <a:rPr lang="nl-NL" sz="1150" b="0" i="0" dirty="0">
                <a:effectLst/>
                <a:latin typeface="Arial" panose="020B0604020202020204" pitchFamily="34" charset="0"/>
              </a:rPr>
              <a:t> on </a:t>
            </a:r>
            <a:r>
              <a:rPr lang="nl-NL" sz="1150" b="0" i="0" dirty="0" err="1">
                <a:effectLst/>
                <a:latin typeface="Arial" panose="020B0604020202020204" pitchFamily="34" charset="0"/>
              </a:rPr>
              <a:t>atmospheric</a:t>
            </a:r>
            <a:r>
              <a:rPr lang="nl-NL" sz="1150" b="0" i="0" dirty="0">
                <a:effectLst/>
                <a:latin typeface="Arial" panose="020B0604020202020204" pitchFamily="34" charset="0"/>
              </a:rPr>
              <a:t> co</a:t>
            </a:r>
            <a:r>
              <a:rPr lang="nl-NL" sz="1150" b="0" i="0" baseline="30000" dirty="0">
                <a:effectLst/>
                <a:latin typeface="Arial" panose="020B0604020202020204" pitchFamily="34" charset="0"/>
              </a:rPr>
              <a:t>2</a:t>
            </a:r>
            <a:r>
              <a:rPr lang="nl-NL" sz="1150" b="0" i="0" dirty="0">
                <a:effectLst/>
                <a:latin typeface="Arial" panose="020B0604020202020204" pitchFamily="34" charset="0"/>
              </a:rPr>
              <a:t> data. </a:t>
            </a:r>
            <a:r>
              <a:rPr lang="nl-NL" sz="1150" b="0" i="0" dirty="0" err="1">
                <a:effectLst/>
                <a:latin typeface="Arial" panose="020B0604020202020204" pitchFamily="34" charset="0"/>
              </a:rPr>
              <a:t>Biogeosciences</a:t>
            </a:r>
            <a:r>
              <a:rPr lang="nl-NL" sz="1150" b="0" i="0" dirty="0">
                <a:effectLst/>
                <a:latin typeface="Arial" panose="020B0604020202020204" pitchFamily="34" charset="0"/>
              </a:rPr>
              <a:t>, 15(8), 2481–2498. </a:t>
            </a:r>
            <a:r>
              <a:rPr lang="nl-NL" sz="1150" b="0" i="0" dirty="0" err="1">
                <a:effectLst/>
                <a:latin typeface="Arial" panose="020B0604020202020204" pitchFamily="34" charset="0"/>
              </a:rPr>
              <a:t>Retrieved</a:t>
            </a:r>
            <a:r>
              <a:rPr lang="nl-NL" sz="1150" b="0" i="0" dirty="0">
                <a:effectLst/>
                <a:latin typeface="Arial" panose="020B0604020202020204" pitchFamily="34" charset="0"/>
              </a:rPr>
              <a:t> </a:t>
            </a:r>
            <a:r>
              <a:rPr lang="nl-NL" sz="1150" b="0" i="0" dirty="0" err="1">
                <a:effectLst/>
                <a:latin typeface="Arial" panose="020B0604020202020204" pitchFamily="34" charset="0"/>
              </a:rPr>
              <a:t>from</a:t>
            </a:r>
            <a:r>
              <a:rPr lang="nl-NL" sz="1150" b="0" i="0" dirty="0">
                <a:effectLst/>
                <a:latin typeface="Arial" panose="020B0604020202020204" pitchFamily="34" charset="0"/>
              </a:rPr>
              <a:t> </a:t>
            </a:r>
            <a:r>
              <a:rPr lang="nl-NL" sz="1150" b="0" i="0" dirty="0">
                <a:effectLst/>
                <a:latin typeface="Courier New" panose="02070309020205020404" pitchFamily="49" charset="0"/>
              </a:rPr>
              <a:t>https://bg.copernicus.org/articles/15/2481/2018/ </a:t>
            </a:r>
            <a:r>
              <a:rPr lang="nl-NL" sz="1150" b="0" i="0" dirty="0" err="1">
                <a:effectLst/>
                <a:latin typeface="Arial" panose="020B0604020202020204" pitchFamily="34" charset="0"/>
              </a:rPr>
              <a:t>doi</a:t>
            </a:r>
            <a:r>
              <a:rPr lang="nl-NL" sz="1150" b="0" i="0" dirty="0">
                <a:effectLst/>
                <a:latin typeface="Arial" panose="020B0604020202020204" pitchFamily="34" charset="0"/>
              </a:rPr>
              <a:t>: 10.5194/bg-15-2481-2018</a:t>
            </a:r>
          </a:p>
          <a:p>
            <a:pPr marL="269999" lvl="0" indent="-269999" algn="l" rtl="0">
              <a:spcBef>
                <a:spcPts val="360"/>
              </a:spcBef>
              <a:spcAft>
                <a:spcPts val="0"/>
              </a:spcAft>
              <a:buNone/>
            </a:pPr>
            <a:r>
              <a:rPr lang="nl-NL" sz="1150" dirty="0">
                <a:latin typeface="Arial" panose="020B0604020202020204" pitchFamily="34" charset="0"/>
              </a:rPr>
              <a:t>[8] </a:t>
            </a:r>
            <a:r>
              <a:rPr lang="en-US" sz="1150" b="0" i="0" dirty="0">
                <a:effectLst/>
                <a:latin typeface="Arial" panose="020B0604020202020204" pitchFamily="34" charset="0"/>
              </a:rPr>
              <a:t>Box, G. E., Jenkins, G. M., </a:t>
            </a:r>
            <a:r>
              <a:rPr lang="en-US" sz="1150" b="0" i="0" dirty="0" err="1">
                <a:effectLst/>
                <a:latin typeface="Arial" panose="020B0604020202020204" pitchFamily="34" charset="0"/>
              </a:rPr>
              <a:t>Reinsel</a:t>
            </a:r>
            <a:r>
              <a:rPr lang="en-US" sz="1150" b="0" i="0" dirty="0">
                <a:effectLst/>
                <a:latin typeface="Arial" panose="020B0604020202020204" pitchFamily="34" charset="0"/>
              </a:rPr>
              <a:t>, G. C., &amp; </a:t>
            </a:r>
            <a:r>
              <a:rPr lang="en-US" sz="1150" b="0" i="0" dirty="0" err="1">
                <a:effectLst/>
                <a:latin typeface="Arial" panose="020B0604020202020204" pitchFamily="34" charset="0"/>
              </a:rPr>
              <a:t>Ljung</a:t>
            </a:r>
            <a:r>
              <a:rPr lang="en-US" sz="1150" b="0" i="0" dirty="0">
                <a:effectLst/>
                <a:latin typeface="Arial" panose="020B0604020202020204" pitchFamily="34" charset="0"/>
              </a:rPr>
              <a:t>, G. M. (2015). Time series analysis: forecasting and control. John Wiley &amp; Sons.</a:t>
            </a:r>
          </a:p>
          <a:p>
            <a:pPr marL="269999" lvl="0" indent="-269999" algn="l" rtl="0">
              <a:spcBef>
                <a:spcPts val="360"/>
              </a:spcBef>
              <a:spcAft>
                <a:spcPts val="0"/>
              </a:spcAft>
              <a:buNone/>
            </a:pPr>
            <a:r>
              <a:rPr lang="en-US" sz="1150" dirty="0">
                <a:latin typeface="Arial" panose="020B0604020202020204" pitchFamily="34" charset="0"/>
              </a:rPr>
              <a:t>[9] </a:t>
            </a:r>
            <a:r>
              <a:rPr lang="en-US" sz="1150" b="0" i="0" dirty="0" err="1">
                <a:solidFill>
                  <a:srgbClr val="222222"/>
                </a:solidFill>
                <a:effectLst/>
                <a:latin typeface="Arial" panose="020B0604020202020204" pitchFamily="34" charset="0"/>
              </a:rPr>
              <a:t>Bollerslev</a:t>
            </a:r>
            <a:r>
              <a:rPr lang="en-US" sz="1150" b="0" i="0" dirty="0">
                <a:solidFill>
                  <a:srgbClr val="222222"/>
                </a:solidFill>
                <a:effectLst/>
                <a:latin typeface="Arial" panose="020B0604020202020204" pitchFamily="34" charset="0"/>
              </a:rPr>
              <a:t>, T. (1986). Generalized autoregressive conditional heteroskedasticity. </a:t>
            </a:r>
            <a:r>
              <a:rPr lang="en-US" sz="1150" b="0" i="1" dirty="0">
                <a:solidFill>
                  <a:srgbClr val="222222"/>
                </a:solidFill>
                <a:effectLst/>
                <a:latin typeface="Arial" panose="020B0604020202020204" pitchFamily="34" charset="0"/>
              </a:rPr>
              <a:t>Journal of econometrics</a:t>
            </a:r>
            <a:r>
              <a:rPr lang="en-US" sz="1150" b="0" i="0" dirty="0">
                <a:solidFill>
                  <a:srgbClr val="222222"/>
                </a:solidFill>
                <a:effectLst/>
                <a:latin typeface="Arial" panose="020B0604020202020204" pitchFamily="34" charset="0"/>
              </a:rPr>
              <a:t>, </a:t>
            </a:r>
            <a:r>
              <a:rPr lang="en-US" sz="1150" b="0" i="1" dirty="0">
                <a:solidFill>
                  <a:srgbClr val="222222"/>
                </a:solidFill>
                <a:effectLst/>
                <a:latin typeface="Arial" panose="020B0604020202020204" pitchFamily="34" charset="0"/>
              </a:rPr>
              <a:t>31</a:t>
            </a:r>
            <a:r>
              <a:rPr lang="en-US" sz="1150" b="0" i="0" dirty="0">
                <a:solidFill>
                  <a:srgbClr val="222222"/>
                </a:solidFill>
                <a:effectLst/>
                <a:latin typeface="Arial" panose="020B0604020202020204" pitchFamily="34" charset="0"/>
              </a:rPr>
              <a:t>(3), 307-327.</a:t>
            </a:r>
            <a:endParaRPr sz="11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7"/>
          <p:cNvSpPr txBox="1">
            <a:spLocks noGrp="1"/>
          </p:cNvSpPr>
          <p:nvPr>
            <p:ph type="ctrTitle"/>
          </p:nvPr>
        </p:nvSpPr>
        <p:spPr>
          <a:xfrm>
            <a:off x="-1" y="1278000"/>
            <a:ext cx="12192000" cy="2476500"/>
          </a:xfrm>
          <a:prstGeom prst="rect">
            <a:avLst/>
          </a:prstGeom>
          <a:solidFill>
            <a:srgbClr val="505050"/>
          </a:solidFill>
          <a:ln>
            <a:noFill/>
          </a:ln>
        </p:spPr>
        <p:txBody>
          <a:bodyPr spcFirstLastPara="1" wrap="square" lIns="982075" tIns="216000" rIns="267825" bIns="45700" anchor="t" anchorCtr="0">
            <a:noAutofit/>
          </a:bodyPr>
          <a:lstStyle/>
          <a:p>
            <a:pPr marL="0" lvl="0" indent="0" algn="l" rtl="0">
              <a:spcBef>
                <a:spcPts val="0"/>
              </a:spcBef>
              <a:spcAft>
                <a:spcPts val="0"/>
              </a:spcAft>
              <a:buNone/>
            </a:pPr>
            <a:r>
              <a:rPr lang="en-GB">
                <a:latin typeface="Arial"/>
                <a:ea typeface="Arial"/>
                <a:cs typeface="Arial"/>
                <a:sym typeface="Arial"/>
              </a:rPr>
              <a:t>Additional figures</a:t>
            </a:r>
            <a:endParaRPr>
              <a:latin typeface="Arial"/>
              <a:ea typeface="Arial"/>
              <a:cs typeface="Arial"/>
              <a:sym typeface="Arial"/>
            </a:endParaRPr>
          </a:p>
        </p:txBody>
      </p:sp>
      <p:sp>
        <p:nvSpPr>
          <p:cNvPr id="826" name="Google Shape;826;p87"/>
          <p:cNvSpPr txBox="1">
            <a:spLocks noGrp="1"/>
          </p:cNvSpPr>
          <p:nvPr>
            <p:ph type="subTitle" idx="1"/>
          </p:nvPr>
        </p:nvSpPr>
        <p:spPr>
          <a:xfrm>
            <a:off x="1" y="4035425"/>
            <a:ext cx="12187800" cy="1905000"/>
          </a:xfrm>
          <a:prstGeom prst="rect">
            <a:avLst/>
          </a:prstGeom>
          <a:noFill/>
          <a:ln>
            <a:noFill/>
          </a:ln>
        </p:spPr>
        <p:txBody>
          <a:bodyPr spcFirstLastPara="1" wrap="square" lIns="982075" tIns="45700" rIns="267825" bIns="45700" anchor="t" anchorCtr="0">
            <a:noAutofit/>
          </a:bodyPr>
          <a:lstStyle/>
          <a:p>
            <a:pPr marL="0" lvl="0" indent="0" algn="l" rtl="0">
              <a:spcBef>
                <a:spcPts val="0"/>
              </a:spcBef>
              <a:spcAft>
                <a:spcPts val="0"/>
              </a:spcAft>
              <a:buClr>
                <a:schemeClr val="dk1"/>
              </a:buClr>
              <a:buSzPts val="1900"/>
              <a:buFont typeface="Verdana"/>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8"/>
          <p:cNvSpPr txBox="1">
            <a:spLocks noGrp="1"/>
          </p:cNvSpPr>
          <p:nvPr>
            <p:ph type="title"/>
          </p:nvPr>
        </p:nvSpPr>
        <p:spPr>
          <a:xfrm>
            <a:off x="335361" y="1340768"/>
            <a:ext cx="4285324" cy="864096"/>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a:t>Determining the effective scaling factor</a:t>
            </a:r>
            <a:endParaRPr/>
          </a:p>
        </p:txBody>
      </p:sp>
      <p:sp>
        <p:nvSpPr>
          <p:cNvPr id="833" name="Google Shape;833;p88"/>
          <p:cNvSpPr txBox="1">
            <a:spLocks noGrp="1"/>
          </p:cNvSpPr>
          <p:nvPr>
            <p:ph type="body" idx="1"/>
          </p:nvPr>
        </p:nvSpPr>
        <p:spPr>
          <a:xfrm>
            <a:off x="4766733" y="1340768"/>
            <a:ext cx="6815667" cy="5184576"/>
          </a:xfrm>
          <a:prstGeom prst="rect">
            <a:avLst/>
          </a:prstGeom>
        </p:spPr>
        <p:txBody>
          <a:bodyPr spcFirstLastPara="1" wrap="square" lIns="982075" tIns="45700" rIns="270000" bIns="45700" anchor="t" anchorCtr="0">
            <a:noAutofit/>
          </a:bodyPr>
          <a:lstStyle/>
          <a:p>
            <a:pPr marL="0" lvl="0" indent="0" algn="l" rtl="0">
              <a:spcBef>
                <a:spcPts val="640"/>
              </a:spcBef>
              <a:spcAft>
                <a:spcPts val="0"/>
              </a:spcAft>
              <a:buNone/>
            </a:pPr>
            <a:endParaRPr/>
          </a:p>
        </p:txBody>
      </p:sp>
      <p:sp>
        <p:nvSpPr>
          <p:cNvPr id="834" name="Google Shape;834;p88"/>
          <p:cNvSpPr txBox="1">
            <a:spLocks noGrp="1"/>
          </p:cNvSpPr>
          <p:nvPr>
            <p:ph type="body" idx="2"/>
          </p:nvPr>
        </p:nvSpPr>
        <p:spPr>
          <a:xfrm>
            <a:off x="335361" y="2204864"/>
            <a:ext cx="4285324" cy="4320480"/>
          </a:xfrm>
          <a:prstGeom prst="rect">
            <a:avLst/>
          </a:prstGeom>
        </p:spPr>
        <p:txBody>
          <a:bodyPr spcFirstLastPara="1" wrap="square" lIns="982075" tIns="45700" rIns="270000" bIns="45700" anchor="t" anchorCtr="0">
            <a:noAutofit/>
          </a:bodyPr>
          <a:lstStyle/>
          <a:p>
            <a:pPr marL="0" lvl="0" indent="0" algn="l" rtl="0">
              <a:spcBef>
                <a:spcPts val="280"/>
              </a:spcBef>
              <a:spcAft>
                <a:spcPts val="0"/>
              </a:spcAft>
              <a:buNone/>
            </a:pPr>
            <a:r>
              <a:rPr lang="en-GB"/>
              <a:t>To go from regular scaling factor in the statevector representation to the effective scaling factor per ecoregion, several steps are taken. Most importantly, the flux is calculated by dividing the optimised flux of the entire ecoregion with the total prior flux of the same ecoregion</a:t>
            </a:r>
            <a:endParaRPr/>
          </a:p>
        </p:txBody>
      </p:sp>
      <p:pic>
        <p:nvPicPr>
          <p:cNvPr id="835" name="Google Shape;835;p88"/>
          <p:cNvPicPr preferRelativeResize="0"/>
          <p:nvPr/>
        </p:nvPicPr>
        <p:blipFill>
          <a:blip r:embed="rId3">
            <a:alphaModFix/>
          </a:blip>
          <a:stretch>
            <a:fillRect/>
          </a:stretch>
        </p:blipFill>
        <p:spPr>
          <a:xfrm>
            <a:off x="5238813" y="311188"/>
            <a:ext cx="5424625" cy="6235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9"/>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endParaRPr/>
          </a:p>
        </p:txBody>
      </p:sp>
      <p:sp>
        <p:nvSpPr>
          <p:cNvPr id="842" name="Google Shape;842;p89"/>
          <p:cNvSpPr txBox="1">
            <a:spLocks noGrp="1"/>
          </p:cNvSpPr>
          <p:nvPr>
            <p:ph type="body" idx="1"/>
          </p:nvPr>
        </p:nvSpPr>
        <p:spPr>
          <a:xfrm>
            <a:off x="4766733" y="1340768"/>
            <a:ext cx="6815700" cy="5184600"/>
          </a:xfrm>
          <a:prstGeom prst="rect">
            <a:avLst/>
          </a:prstGeom>
        </p:spPr>
        <p:txBody>
          <a:bodyPr spcFirstLastPara="1" wrap="square" lIns="982075" tIns="45700" rIns="270000" bIns="45700" anchor="t" anchorCtr="0">
            <a:noAutofit/>
          </a:bodyPr>
          <a:lstStyle/>
          <a:p>
            <a:pPr marL="0" lvl="0" indent="0" algn="l" rtl="0">
              <a:spcBef>
                <a:spcPts val="640"/>
              </a:spcBef>
              <a:spcAft>
                <a:spcPts val="0"/>
              </a:spcAft>
              <a:buNone/>
            </a:pPr>
            <a:endParaRPr/>
          </a:p>
        </p:txBody>
      </p:sp>
      <p:sp>
        <p:nvSpPr>
          <p:cNvPr id="843" name="Google Shape;843;p89"/>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0" lvl="0" indent="0" algn="l" rtl="0">
              <a:spcBef>
                <a:spcPts val="280"/>
              </a:spcBef>
              <a:spcAft>
                <a:spcPts val="0"/>
              </a:spcAft>
              <a:buNone/>
            </a:pPr>
            <a:endParaRPr/>
          </a:p>
        </p:txBody>
      </p:sp>
      <p:pic>
        <p:nvPicPr>
          <p:cNvPr id="844" name="Google Shape;844;p89"/>
          <p:cNvPicPr preferRelativeResize="0"/>
          <p:nvPr/>
        </p:nvPicPr>
        <p:blipFill>
          <a:blip r:embed="rId3">
            <a:alphaModFix/>
          </a:blip>
          <a:stretch>
            <a:fillRect/>
          </a:stretch>
        </p:blipFill>
        <p:spPr>
          <a:xfrm>
            <a:off x="5453900" y="2344400"/>
            <a:ext cx="5257800" cy="2647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90"/>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endParaRPr/>
          </a:p>
        </p:txBody>
      </p:sp>
      <p:sp>
        <p:nvSpPr>
          <p:cNvPr id="851" name="Google Shape;851;p90"/>
          <p:cNvSpPr txBox="1">
            <a:spLocks noGrp="1"/>
          </p:cNvSpPr>
          <p:nvPr>
            <p:ph type="body" idx="1"/>
          </p:nvPr>
        </p:nvSpPr>
        <p:spPr>
          <a:xfrm>
            <a:off x="4766733" y="1340768"/>
            <a:ext cx="6815700" cy="5184600"/>
          </a:xfrm>
          <a:prstGeom prst="rect">
            <a:avLst/>
          </a:prstGeom>
        </p:spPr>
        <p:txBody>
          <a:bodyPr spcFirstLastPara="1" wrap="square" lIns="982075" tIns="45700" rIns="270000" bIns="45700" anchor="t" anchorCtr="0">
            <a:noAutofit/>
          </a:bodyPr>
          <a:lstStyle/>
          <a:p>
            <a:pPr marL="0" lvl="0" indent="0" algn="l" rtl="0">
              <a:spcBef>
                <a:spcPts val="640"/>
              </a:spcBef>
              <a:spcAft>
                <a:spcPts val="0"/>
              </a:spcAft>
              <a:buNone/>
            </a:pPr>
            <a:endParaRPr/>
          </a:p>
        </p:txBody>
      </p:sp>
      <p:sp>
        <p:nvSpPr>
          <p:cNvPr id="852" name="Google Shape;852;p90"/>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0" lvl="0" indent="0" algn="l" rtl="0">
              <a:spcBef>
                <a:spcPts val="280"/>
              </a:spcBef>
              <a:spcAft>
                <a:spcPts val="0"/>
              </a:spcAft>
              <a:buNone/>
            </a:pPr>
            <a:endParaRPr/>
          </a:p>
        </p:txBody>
      </p:sp>
      <p:pic>
        <p:nvPicPr>
          <p:cNvPr id="853" name="Google Shape;853;p90"/>
          <p:cNvPicPr preferRelativeResize="0"/>
          <p:nvPr/>
        </p:nvPicPr>
        <p:blipFill>
          <a:blip r:embed="rId3">
            <a:alphaModFix/>
          </a:blip>
          <a:stretch>
            <a:fillRect/>
          </a:stretch>
        </p:blipFill>
        <p:spPr>
          <a:xfrm>
            <a:off x="4620550" y="2199900"/>
            <a:ext cx="6882825" cy="3466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91"/>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Decision diagram</a:t>
            </a:r>
            <a:endParaRPr/>
          </a:p>
        </p:txBody>
      </p:sp>
      <p:sp>
        <p:nvSpPr>
          <p:cNvPr id="860" name="Google Shape;860;p91"/>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861" name="Google Shape;861;p91"/>
          <p:cNvPicPr preferRelativeResize="0"/>
          <p:nvPr/>
        </p:nvPicPr>
        <p:blipFill>
          <a:blip r:embed="rId3">
            <a:alphaModFix/>
          </a:blip>
          <a:stretch>
            <a:fillRect/>
          </a:stretch>
        </p:blipFill>
        <p:spPr>
          <a:xfrm>
            <a:off x="855500" y="2542024"/>
            <a:ext cx="10476502" cy="312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2"/>
          <p:cNvSpPr txBox="1">
            <a:spLocks noGrp="1"/>
          </p:cNvSpPr>
          <p:nvPr>
            <p:ph type="title"/>
          </p:nvPr>
        </p:nvSpPr>
        <p:spPr>
          <a:xfrm>
            <a:off x="0" y="584200"/>
            <a:ext cx="12192000" cy="638944"/>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Problem 1: evaluation space</a:t>
            </a:r>
            <a:endParaRPr/>
          </a:p>
        </p:txBody>
      </p:sp>
      <p:pic>
        <p:nvPicPr>
          <p:cNvPr id="868" name="Google Shape;868;p92"/>
          <p:cNvPicPr preferRelativeResize="0"/>
          <p:nvPr/>
        </p:nvPicPr>
        <p:blipFill>
          <a:blip r:embed="rId3">
            <a:alphaModFix/>
          </a:blip>
          <a:stretch>
            <a:fillRect/>
          </a:stretch>
        </p:blipFill>
        <p:spPr>
          <a:xfrm>
            <a:off x="1152525" y="3366288"/>
            <a:ext cx="9886950" cy="2543175"/>
          </a:xfrm>
          <a:prstGeom prst="rect">
            <a:avLst/>
          </a:prstGeom>
          <a:noFill/>
          <a:ln>
            <a:noFill/>
          </a:ln>
        </p:spPr>
      </p:pic>
      <p:sp>
        <p:nvSpPr>
          <p:cNvPr id="869" name="Google Shape;869;p92"/>
          <p:cNvSpPr txBox="1"/>
          <p:nvPr/>
        </p:nvSpPr>
        <p:spPr>
          <a:xfrm>
            <a:off x="3091087" y="2804625"/>
            <a:ext cx="138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Option 1:</a:t>
            </a:r>
            <a:endParaRPr sz="2200"/>
          </a:p>
        </p:txBody>
      </p:sp>
      <p:sp>
        <p:nvSpPr>
          <p:cNvPr id="870" name="Google Shape;870;p92"/>
          <p:cNvSpPr txBox="1"/>
          <p:nvPr/>
        </p:nvSpPr>
        <p:spPr>
          <a:xfrm>
            <a:off x="6010624" y="2804625"/>
            <a:ext cx="138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Option 2:</a:t>
            </a:r>
            <a:endParaRPr sz="2200"/>
          </a:p>
        </p:txBody>
      </p:sp>
      <p:sp>
        <p:nvSpPr>
          <p:cNvPr id="871" name="Google Shape;871;p92"/>
          <p:cNvSpPr txBox="1"/>
          <p:nvPr/>
        </p:nvSpPr>
        <p:spPr>
          <a:xfrm>
            <a:off x="8818055" y="2804625"/>
            <a:ext cx="138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Option 3:</a:t>
            </a:r>
            <a:endParaRPr sz="2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93"/>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Decision diagram</a:t>
            </a:r>
            <a:endParaRPr/>
          </a:p>
        </p:txBody>
      </p:sp>
      <p:sp>
        <p:nvSpPr>
          <p:cNvPr id="878" name="Google Shape;878;p93"/>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879" name="Google Shape;879;p93"/>
          <p:cNvPicPr preferRelativeResize="0"/>
          <p:nvPr/>
        </p:nvPicPr>
        <p:blipFill>
          <a:blip r:embed="rId3">
            <a:alphaModFix/>
          </a:blip>
          <a:stretch>
            <a:fillRect/>
          </a:stretch>
        </p:blipFill>
        <p:spPr>
          <a:xfrm>
            <a:off x="1336500" y="2936238"/>
            <a:ext cx="9519001" cy="2885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3123820" y="1376039"/>
            <a:ext cx="10019433" cy="4745240"/>
          </a:xfrm>
          <a:prstGeom prst="rect">
            <a:avLst/>
          </a:prstGeom>
          <a:noFill/>
          <a:ln>
            <a:noFill/>
          </a:ln>
        </p:spPr>
      </p:pic>
      <p:sp>
        <p:nvSpPr>
          <p:cNvPr id="116" name="Google Shape;116;p18"/>
          <p:cNvSpPr txBox="1">
            <a:spLocks noGrp="1"/>
          </p:cNvSpPr>
          <p:nvPr>
            <p:ph type="body" idx="2"/>
          </p:nvPr>
        </p:nvSpPr>
        <p:spPr>
          <a:xfrm>
            <a:off x="335361" y="2204775"/>
            <a:ext cx="4285200" cy="4320600"/>
          </a:xfrm>
          <a:prstGeom prst="rect">
            <a:avLst/>
          </a:prstGeom>
        </p:spPr>
        <p:txBody>
          <a:bodyPr spcFirstLastPara="1" wrap="square" lIns="982075" tIns="45700" rIns="270000" bIns="45700" anchor="t" anchorCtr="0">
            <a:noAutofit/>
          </a:bodyPr>
          <a:lstStyle/>
          <a:p>
            <a:pPr marL="457200" lvl="0" indent="-336550" algn="l" rtl="0">
              <a:spcBef>
                <a:spcPts val="280"/>
              </a:spcBef>
              <a:spcAft>
                <a:spcPts val="0"/>
              </a:spcAft>
              <a:buSzPts val="1700"/>
              <a:buChar char="-"/>
            </a:pPr>
            <a:r>
              <a:rPr lang="en-GB" sz="1700" dirty="0"/>
              <a:t>Balance between various carbon </a:t>
            </a:r>
            <a:r>
              <a:rPr lang="en-GB" sz="1700" dirty="0">
                <a:solidFill>
                  <a:srgbClr val="0000FF"/>
                </a:solidFill>
              </a:rPr>
              <a:t>sinks</a:t>
            </a:r>
            <a:r>
              <a:rPr lang="en-GB" sz="1700" dirty="0"/>
              <a:t>:</a:t>
            </a:r>
            <a:endParaRPr sz="1700" dirty="0"/>
          </a:p>
          <a:p>
            <a:pPr marL="914400" lvl="1" indent="-285750" algn="l" rtl="0">
              <a:spcBef>
                <a:spcPts val="0"/>
              </a:spcBef>
              <a:spcAft>
                <a:spcPts val="0"/>
              </a:spcAft>
              <a:buSzPts val="900"/>
              <a:buChar char="-"/>
            </a:pPr>
            <a:r>
              <a:rPr lang="en-GB" sz="1500" dirty="0"/>
              <a:t>Forests</a:t>
            </a:r>
            <a:endParaRPr sz="1500" dirty="0"/>
          </a:p>
          <a:p>
            <a:pPr marL="914400" lvl="1" indent="-285750" algn="l" rtl="0">
              <a:spcBef>
                <a:spcPts val="0"/>
              </a:spcBef>
              <a:spcAft>
                <a:spcPts val="0"/>
              </a:spcAft>
              <a:buSzPts val="900"/>
              <a:buChar char="-"/>
            </a:pPr>
            <a:r>
              <a:rPr lang="en-GB" sz="1500" dirty="0"/>
              <a:t>Oceans</a:t>
            </a:r>
            <a:endParaRPr sz="1500" dirty="0"/>
          </a:p>
          <a:p>
            <a:pPr marL="914400" lvl="1" indent="-285750" algn="l" rtl="0">
              <a:spcBef>
                <a:spcPts val="0"/>
              </a:spcBef>
              <a:spcAft>
                <a:spcPts val="0"/>
              </a:spcAft>
              <a:buSzPts val="900"/>
              <a:buChar char="-"/>
            </a:pPr>
            <a:r>
              <a:rPr lang="en-GB" sz="1500" dirty="0"/>
              <a:t>Peatlands</a:t>
            </a:r>
          </a:p>
          <a:p>
            <a:pPr marL="628650" lvl="1" indent="0" algn="l" rtl="0">
              <a:spcBef>
                <a:spcPts val="0"/>
              </a:spcBef>
              <a:spcAft>
                <a:spcPts val="0"/>
              </a:spcAft>
              <a:buSzPts val="900"/>
            </a:pPr>
            <a:r>
              <a:rPr lang="en-GB" sz="1500" dirty="0"/>
              <a:t>	</a:t>
            </a:r>
            <a:r>
              <a:rPr lang="en-GB" sz="1700" dirty="0"/>
              <a:t>…</a:t>
            </a:r>
            <a:endParaRPr sz="1700" dirty="0"/>
          </a:p>
          <a:p>
            <a:pPr marL="457200" lvl="0" indent="-336550" algn="l" rtl="0">
              <a:spcBef>
                <a:spcPts val="280"/>
              </a:spcBef>
              <a:spcAft>
                <a:spcPts val="0"/>
              </a:spcAft>
              <a:buSzPts val="1700"/>
              <a:buChar char="-"/>
            </a:pPr>
            <a:r>
              <a:rPr lang="en-GB" sz="1700" dirty="0"/>
              <a:t>And </a:t>
            </a:r>
            <a:r>
              <a:rPr lang="en-GB" sz="1700" dirty="0">
                <a:solidFill>
                  <a:srgbClr val="FF0000"/>
                </a:solidFill>
              </a:rPr>
              <a:t>sources</a:t>
            </a:r>
            <a:r>
              <a:rPr lang="en-GB" sz="1700" dirty="0"/>
              <a:t>:</a:t>
            </a:r>
            <a:endParaRPr sz="1700" dirty="0"/>
          </a:p>
          <a:p>
            <a:pPr marL="914400" lvl="1" indent="-285750" algn="l" rtl="0">
              <a:spcBef>
                <a:spcPts val="0"/>
              </a:spcBef>
              <a:spcAft>
                <a:spcPts val="0"/>
              </a:spcAft>
              <a:buSzPts val="900"/>
              <a:buChar char="-"/>
            </a:pPr>
            <a:r>
              <a:rPr lang="en-GB" sz="1500" dirty="0"/>
              <a:t>Anthropogenic emissions</a:t>
            </a:r>
            <a:endParaRPr sz="1500" dirty="0"/>
          </a:p>
          <a:p>
            <a:pPr marL="914400" lvl="1" indent="-285750" algn="l" rtl="0">
              <a:spcBef>
                <a:spcPts val="0"/>
              </a:spcBef>
              <a:spcAft>
                <a:spcPts val="0"/>
              </a:spcAft>
              <a:buSzPts val="900"/>
              <a:buChar char="-"/>
            </a:pPr>
            <a:r>
              <a:rPr lang="en-GB" sz="1500" dirty="0"/>
              <a:t>Forest fires</a:t>
            </a:r>
          </a:p>
          <a:p>
            <a:pPr marL="628650" lvl="1" indent="0" algn="l" rtl="0">
              <a:spcBef>
                <a:spcPts val="0"/>
              </a:spcBef>
              <a:spcAft>
                <a:spcPts val="0"/>
              </a:spcAft>
              <a:buSzPts val="900"/>
            </a:pPr>
            <a:r>
              <a:rPr lang="en-GB" sz="1500" dirty="0"/>
              <a:t>	</a:t>
            </a:r>
            <a:r>
              <a:rPr lang="en-GB" sz="1700" dirty="0"/>
              <a:t>…</a:t>
            </a:r>
            <a:endParaRPr sz="1700" dirty="0"/>
          </a:p>
        </p:txBody>
      </p:sp>
      <p:sp>
        <p:nvSpPr>
          <p:cNvPr id="7" name="Rechthoek 6">
            <a:extLst>
              <a:ext uri="{FF2B5EF4-FFF2-40B4-BE49-F238E27FC236}">
                <a16:creationId xmlns:a16="http://schemas.microsoft.com/office/drawing/2014/main" id="{04B1D023-AEDA-8F80-39EB-9C6F93EA2152}"/>
              </a:ext>
            </a:extLst>
          </p:cNvPr>
          <p:cNvSpPr/>
          <p:nvPr/>
        </p:nvSpPr>
        <p:spPr>
          <a:xfrm>
            <a:off x="0" y="3829968"/>
            <a:ext cx="4285200" cy="164653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4" name="Google Shape;114;p18"/>
          <p:cNvSpPr txBox="1"/>
          <p:nvPr/>
        </p:nvSpPr>
        <p:spPr>
          <a:xfrm>
            <a:off x="5832630" y="6130205"/>
            <a:ext cx="5015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t>Source: </a:t>
            </a:r>
            <a:r>
              <a:rPr lang="en-GB" sz="900" u="sng" dirty="0">
                <a:solidFill>
                  <a:schemeClr val="hlink"/>
                </a:solidFill>
                <a:hlinkClick r:id="rId4"/>
              </a:rPr>
              <a:t>https://www.noaa.gov/education/resource-collections/climate/carbon-cycle</a:t>
            </a:r>
            <a:r>
              <a:rPr lang="en-GB" sz="900" dirty="0"/>
              <a:t> </a:t>
            </a:r>
            <a:endParaRPr sz="900" dirty="0"/>
          </a:p>
        </p:txBody>
      </p:sp>
      <p:sp>
        <p:nvSpPr>
          <p:cNvPr id="115" name="Google Shape;115;p18"/>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dirty="0"/>
              <a:t>Delicate balance of the carbon cycle</a:t>
            </a:r>
            <a:endParaRPr dirty="0"/>
          </a:p>
        </p:txBody>
      </p:sp>
      <p:pic>
        <p:nvPicPr>
          <p:cNvPr id="3" name="Afbeelding 2">
            <a:extLst>
              <a:ext uri="{FF2B5EF4-FFF2-40B4-BE49-F238E27FC236}">
                <a16:creationId xmlns:a16="http://schemas.microsoft.com/office/drawing/2014/main" id="{D39F3F2D-0182-E66E-F591-C404A78BC48D}"/>
              </a:ext>
            </a:extLst>
          </p:cNvPr>
          <p:cNvPicPr>
            <a:picLocks noChangeAspect="1"/>
          </p:cNvPicPr>
          <p:nvPr/>
        </p:nvPicPr>
        <p:blipFill>
          <a:blip r:embed="rId5"/>
          <a:srcRect/>
          <a:stretch/>
        </p:blipFill>
        <p:spPr>
          <a:xfrm>
            <a:off x="5383094" y="2157274"/>
            <a:ext cx="5039450" cy="1947059"/>
          </a:xfrm>
          <a:prstGeom prst="rect">
            <a:avLst/>
          </a:prstGeom>
        </p:spPr>
      </p:pic>
      <p:pic>
        <p:nvPicPr>
          <p:cNvPr id="5" name="Afbeelding 4">
            <a:extLst>
              <a:ext uri="{FF2B5EF4-FFF2-40B4-BE49-F238E27FC236}">
                <a16:creationId xmlns:a16="http://schemas.microsoft.com/office/drawing/2014/main" id="{3ABF81F8-95B2-ABA4-D4E2-E349441AF112}"/>
              </a:ext>
            </a:extLst>
          </p:cNvPr>
          <p:cNvPicPr>
            <a:picLocks noChangeAspect="1"/>
          </p:cNvPicPr>
          <p:nvPr/>
        </p:nvPicPr>
        <p:blipFill>
          <a:blip r:embed="rId6"/>
          <a:srcRect/>
          <a:stretch/>
        </p:blipFill>
        <p:spPr>
          <a:xfrm>
            <a:off x="5745981" y="2334826"/>
            <a:ext cx="3042915" cy="1734236"/>
          </a:xfrm>
          <a:prstGeom prst="rect">
            <a:avLst/>
          </a:prstGeom>
        </p:spPr>
      </p:pic>
      <p:sp>
        <p:nvSpPr>
          <p:cNvPr id="6" name="Rechthoek 5">
            <a:extLst>
              <a:ext uri="{FF2B5EF4-FFF2-40B4-BE49-F238E27FC236}">
                <a16:creationId xmlns:a16="http://schemas.microsoft.com/office/drawing/2014/main" id="{ACD515FC-8270-7CF9-EACD-298F510BAE8C}"/>
              </a:ext>
            </a:extLst>
          </p:cNvPr>
          <p:cNvSpPr/>
          <p:nvPr/>
        </p:nvSpPr>
        <p:spPr>
          <a:xfrm>
            <a:off x="-65988" y="2229850"/>
            <a:ext cx="4285200" cy="164653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xit" presetSubtype="0" fill="hold" grpId="0" nodeType="withEffect">
                                  <p:stCondLst>
                                    <p:cond delay="0"/>
                                  </p:stCondLst>
                                  <p:childTnLst>
                                    <p:animEffect transition="out" filter="fade">
                                      <p:cBhvr>
                                        <p:cTn id="9" dur="2000"/>
                                        <p:tgtEl>
                                          <p:spTgt spid="6"/>
                                        </p:tgtEl>
                                      </p:cBhvr>
                                    </p:animEffect>
                                    <p:set>
                                      <p:cBhvr>
                                        <p:cTn id="10" dur="1" fill="hold">
                                          <p:stCondLst>
                                            <p:cond delay="19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0"/>
                                        <p:tgtEl>
                                          <p:spTgt spid="5"/>
                                        </p:tgtEl>
                                      </p:cBhvr>
                                    </p:animEffect>
                                    <p:set>
                                      <p:cBhvr>
                                        <p:cTn id="15" dur="1" fill="hold">
                                          <p:stCondLst>
                                            <p:cond delay="19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par>
                                <p:cTn id="19" presetID="10" presetClass="exit" presetSubtype="0" fill="hold" grpId="0" nodeType="withEffect">
                                  <p:stCondLst>
                                    <p:cond delay="0"/>
                                  </p:stCondLst>
                                  <p:childTnLst>
                                    <p:animEffect transition="out" filter="fade">
                                      <p:cBhvr>
                                        <p:cTn id="20" dur="2000"/>
                                        <p:tgtEl>
                                          <p:spTgt spid="7"/>
                                        </p:tgtEl>
                                      </p:cBhvr>
                                    </p:animEffect>
                                    <p:set>
                                      <p:cBhvr>
                                        <p:cTn id="21"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884"/>
        <p:cNvGrpSpPr/>
        <p:nvPr/>
      </p:nvGrpSpPr>
      <p:grpSpPr>
        <a:xfrm>
          <a:off x="0" y="0"/>
          <a:ext cx="0" cy="0"/>
          <a:chOff x="0" y="0"/>
          <a:chExt cx="0" cy="0"/>
        </a:xfrm>
      </p:grpSpPr>
      <p:sp>
        <p:nvSpPr>
          <p:cNvPr id="885" name="Google Shape;885;p94"/>
          <p:cNvSpPr txBox="1">
            <a:spLocks noGrp="1"/>
          </p:cNvSpPr>
          <p:nvPr>
            <p:ph type="title"/>
          </p:nvPr>
        </p:nvSpPr>
        <p:spPr>
          <a:xfrm>
            <a:off x="335361" y="1340768"/>
            <a:ext cx="4285200" cy="864000"/>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sz="2200"/>
              <a:t>Problem 2: Noise</a:t>
            </a:r>
            <a:endParaRPr sz="2200"/>
          </a:p>
        </p:txBody>
      </p:sp>
      <p:pic>
        <p:nvPicPr>
          <p:cNvPr id="886" name="Google Shape;886;p94"/>
          <p:cNvPicPr preferRelativeResize="0">
            <a:picLocks noGrp="1"/>
          </p:cNvPicPr>
          <p:nvPr>
            <p:ph type="pic" idx="2"/>
          </p:nvPr>
        </p:nvPicPr>
        <p:blipFill>
          <a:blip r:embed="rId3">
            <a:alphaModFix/>
          </a:blip>
          <a:stretch>
            <a:fillRect/>
          </a:stretch>
        </p:blipFill>
        <p:spPr>
          <a:xfrm>
            <a:off x="5377874" y="1340764"/>
            <a:ext cx="5966725" cy="5258812"/>
          </a:xfrm>
          <a:prstGeom prst="rect">
            <a:avLst/>
          </a:prstGeom>
          <a:noFill/>
          <a:ln>
            <a:noFill/>
          </a:ln>
        </p:spPr>
      </p:pic>
      <p:sp>
        <p:nvSpPr>
          <p:cNvPr id="887" name="Google Shape;887;p94"/>
          <p:cNvSpPr txBox="1">
            <a:spLocks noGrp="1"/>
          </p:cNvSpPr>
          <p:nvPr>
            <p:ph type="body" idx="2"/>
          </p:nvPr>
        </p:nvSpPr>
        <p:spPr>
          <a:xfrm>
            <a:off x="335361" y="2204864"/>
            <a:ext cx="4285200" cy="4320600"/>
          </a:xfrm>
          <a:prstGeom prst="rect">
            <a:avLst/>
          </a:prstGeom>
        </p:spPr>
        <p:txBody>
          <a:bodyPr spcFirstLastPara="1" wrap="square" lIns="982075" tIns="45700" rIns="270000" bIns="45700" anchor="t" anchorCtr="0">
            <a:noAutofit/>
          </a:bodyPr>
          <a:lstStyle/>
          <a:p>
            <a:pPr marL="457200" lvl="0" indent="-368300" algn="l" rtl="0">
              <a:spcBef>
                <a:spcPts val="280"/>
              </a:spcBef>
              <a:spcAft>
                <a:spcPts val="0"/>
              </a:spcAft>
              <a:buSzPts val="2200"/>
              <a:buChar char="-"/>
            </a:pPr>
            <a:r>
              <a:rPr lang="en-GB" sz="2200"/>
              <a:t>Drop least constrained TransCom regions</a:t>
            </a:r>
            <a:endParaRPr sz="2200"/>
          </a:p>
          <a:p>
            <a:pPr marL="457200" lvl="0" indent="-368300" algn="l" rtl="0">
              <a:spcBef>
                <a:spcPts val="0"/>
              </a:spcBef>
              <a:spcAft>
                <a:spcPts val="0"/>
              </a:spcAft>
              <a:buSzPts val="2200"/>
              <a:buChar char="-"/>
            </a:pPr>
            <a:r>
              <a:rPr lang="en-GB" sz="2200"/>
              <a:t>Switch to single scaling factor per ecoregion</a:t>
            </a:r>
            <a:endParaRPr sz="2200"/>
          </a:p>
          <a:p>
            <a:pPr marL="457200" lvl="0" indent="-368300" algn="l" rtl="0">
              <a:spcBef>
                <a:spcPts val="0"/>
              </a:spcBef>
              <a:spcAft>
                <a:spcPts val="0"/>
              </a:spcAft>
              <a:buSzPts val="2200"/>
              <a:buChar char="-"/>
            </a:pPr>
            <a:r>
              <a:rPr lang="en-GB" sz="2200"/>
              <a:t>Analyse TransCom regions separately.</a:t>
            </a:r>
            <a:endParaRPr sz="2200"/>
          </a:p>
        </p:txBody>
      </p:sp>
      <p:pic>
        <p:nvPicPr>
          <p:cNvPr id="888" name="Google Shape;888;p94"/>
          <p:cNvPicPr preferRelativeResize="0"/>
          <p:nvPr/>
        </p:nvPicPr>
        <p:blipFill>
          <a:blip r:embed="rId4">
            <a:alphaModFix/>
          </a:blip>
          <a:stretch>
            <a:fillRect/>
          </a:stretch>
        </p:blipFill>
        <p:spPr>
          <a:xfrm>
            <a:off x="5513263" y="3331550"/>
            <a:ext cx="5695950" cy="2066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86"/>
                                        </p:tgtEl>
                                      </p:cBhvr>
                                    </p:animEffect>
                                    <p:set>
                                      <p:cBhvr>
                                        <p:cTn id="7" dur="1" fill="hold">
                                          <p:stCondLst>
                                            <p:cond delay="1000"/>
                                          </p:stCondLst>
                                        </p:cTn>
                                        <p:tgtEl>
                                          <p:spTgt spid="88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88"/>
                                        </p:tgtEl>
                                        <p:attrNameLst>
                                          <p:attrName>style.visibility</p:attrName>
                                        </p:attrNameLst>
                                      </p:cBhvr>
                                      <p:to>
                                        <p:strVal val="visible"/>
                                      </p:to>
                                    </p:set>
                                    <p:animEffect transition="in" filter="fade">
                                      <p:cBhvr>
                                        <p:cTn id="10" dur="1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5"/>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endParaRPr/>
          </a:p>
        </p:txBody>
      </p:sp>
      <p:sp>
        <p:nvSpPr>
          <p:cNvPr id="895" name="Google Shape;895;p95"/>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896" name="Google Shape;896;p95"/>
          <p:cNvPicPr preferRelativeResize="0"/>
          <p:nvPr/>
        </p:nvPicPr>
        <p:blipFill>
          <a:blip r:embed="rId3">
            <a:alphaModFix/>
          </a:blip>
          <a:stretch>
            <a:fillRect/>
          </a:stretch>
        </p:blipFill>
        <p:spPr>
          <a:xfrm>
            <a:off x="3559626" y="980550"/>
            <a:ext cx="6045774" cy="57511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Observations</a:t>
            </a:r>
            <a:endParaRPr dirty="0"/>
          </a:p>
        </p:txBody>
      </p:sp>
      <p:pic>
        <p:nvPicPr>
          <p:cNvPr id="237" name="Google Shape;237;p29"/>
          <p:cNvPicPr preferRelativeResize="0"/>
          <p:nvPr/>
        </p:nvPicPr>
        <p:blipFill>
          <a:blip r:embed="rId3">
            <a:alphaModFix/>
          </a:blip>
          <a:stretch>
            <a:fillRect/>
          </a:stretch>
        </p:blipFill>
        <p:spPr>
          <a:xfrm>
            <a:off x="387975" y="1522206"/>
            <a:ext cx="9752339" cy="5094644"/>
          </a:xfrm>
          <a:prstGeom prst="rect">
            <a:avLst/>
          </a:prstGeom>
          <a:noFill/>
          <a:ln>
            <a:noFill/>
          </a:ln>
        </p:spPr>
      </p:pic>
      <p:sp>
        <p:nvSpPr>
          <p:cNvPr id="238" name="Google Shape;238;p29"/>
          <p:cNvSpPr txBox="1"/>
          <p:nvPr/>
        </p:nvSpPr>
        <p:spPr>
          <a:xfrm>
            <a:off x="10140325" y="1363475"/>
            <a:ext cx="17943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50" b="1" dirty="0">
                <a:solidFill>
                  <a:schemeClr val="dk1"/>
                </a:solidFill>
              </a:rPr>
              <a:t>Totals:</a:t>
            </a:r>
            <a:endParaRPr sz="1550" b="1" dirty="0">
              <a:solidFill>
                <a:schemeClr val="dk1"/>
              </a:solidFill>
            </a:endParaRPr>
          </a:p>
          <a:p>
            <a:pPr marL="0" lvl="0" indent="0" algn="l" rtl="0">
              <a:spcBef>
                <a:spcPts val="0"/>
              </a:spcBef>
              <a:spcAft>
                <a:spcPts val="0"/>
              </a:spcAft>
              <a:buNone/>
            </a:pPr>
            <a:r>
              <a:rPr lang="en-GB" sz="1550" dirty="0">
                <a:solidFill>
                  <a:schemeClr val="dk1"/>
                </a:solidFill>
              </a:rPr>
              <a:t>- 147 stations</a:t>
            </a:r>
            <a:endParaRPr sz="1550" dirty="0">
              <a:solidFill>
                <a:schemeClr val="dk1"/>
              </a:solidFill>
            </a:endParaRPr>
          </a:p>
          <a:p>
            <a:pPr marL="0" lvl="0" indent="0" algn="l" rtl="0">
              <a:spcBef>
                <a:spcPts val="0"/>
              </a:spcBef>
              <a:spcAft>
                <a:spcPts val="0"/>
              </a:spcAft>
              <a:buNone/>
            </a:pPr>
            <a:r>
              <a:rPr lang="en-GB" sz="1550" dirty="0">
                <a:solidFill>
                  <a:schemeClr val="dk1"/>
                </a:solidFill>
              </a:rPr>
              <a:t>- 617090 measurements</a:t>
            </a:r>
            <a:endParaRPr sz="1550" dirty="0">
              <a:solidFill>
                <a:schemeClr val="dk1"/>
              </a:solidFill>
            </a:endParaRPr>
          </a:p>
        </p:txBody>
      </p:sp>
      <p:pic>
        <p:nvPicPr>
          <p:cNvPr id="239" name="Google Shape;239;p29"/>
          <p:cNvPicPr preferRelativeResize="0"/>
          <p:nvPr/>
        </p:nvPicPr>
        <p:blipFill>
          <a:blip r:embed="rId4">
            <a:alphaModFix/>
          </a:blip>
          <a:stretch>
            <a:fillRect/>
          </a:stretch>
        </p:blipFill>
        <p:spPr>
          <a:xfrm>
            <a:off x="10672834" y="3437309"/>
            <a:ext cx="348038" cy="400938"/>
          </a:xfrm>
          <a:prstGeom prst="rect">
            <a:avLst/>
          </a:prstGeom>
          <a:noFill/>
          <a:ln>
            <a:noFill/>
          </a:ln>
        </p:spPr>
      </p:pic>
      <p:cxnSp>
        <p:nvCxnSpPr>
          <p:cNvPr id="240" name="Google Shape;240;p29"/>
          <p:cNvCxnSpPr/>
          <p:nvPr/>
        </p:nvCxnSpPr>
        <p:spPr>
          <a:xfrm rot="10800000" flipH="1">
            <a:off x="10059334" y="3637778"/>
            <a:ext cx="504000" cy="81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A083726-B6E3-5829-2AA0-966FC13DA90F}"/>
              </a:ext>
            </a:extLst>
          </p:cNvPr>
          <p:cNvSpPr>
            <a:spLocks noGrp="1"/>
          </p:cNvSpPr>
          <p:nvPr>
            <p:ph type="title"/>
          </p:nvPr>
        </p:nvSpPr>
        <p:spPr>
          <a:xfrm>
            <a:off x="2389717" y="5085184"/>
            <a:ext cx="7315200" cy="648072"/>
          </a:xfrm>
        </p:spPr>
        <p:txBody>
          <a:bodyPr/>
          <a:lstStyle/>
          <a:p>
            <a:r>
              <a:rPr lang="en-US" dirty="0"/>
              <a:t>Scaling factor of the northern taiga in NA boreal</a:t>
            </a:r>
          </a:p>
        </p:txBody>
      </p:sp>
      <p:pic>
        <p:nvPicPr>
          <p:cNvPr id="3" name="Google Shape;441;p45">
            <a:extLst>
              <a:ext uri="{FF2B5EF4-FFF2-40B4-BE49-F238E27FC236}">
                <a16:creationId xmlns:a16="http://schemas.microsoft.com/office/drawing/2014/main" id="{C23130AA-00F7-7C8E-8DF5-149194D07A11}"/>
              </a:ext>
            </a:extLst>
          </p:cNvPr>
          <p:cNvPicPr preferRelativeResize="0"/>
          <p:nvPr/>
        </p:nvPicPr>
        <p:blipFill>
          <a:blip r:embed="rId2"/>
          <a:stretch>
            <a:fillRect/>
          </a:stretch>
        </p:blipFill>
        <p:spPr>
          <a:xfrm>
            <a:off x="2472818" y="1484784"/>
            <a:ext cx="7148997" cy="3600401"/>
          </a:xfrm>
          <a:prstGeom prst="rect">
            <a:avLst/>
          </a:prstGeom>
          <a:noFill/>
          <a:ln>
            <a:noFill/>
          </a:ln>
        </p:spPr>
      </p:pic>
      <p:sp>
        <p:nvSpPr>
          <p:cNvPr id="10" name="Text Placeholder 3">
            <a:extLst>
              <a:ext uri="{FF2B5EF4-FFF2-40B4-BE49-F238E27FC236}">
                <a16:creationId xmlns:a16="http://schemas.microsoft.com/office/drawing/2014/main" id="{DF208C69-0F67-E80D-43F4-275E5B2860A0}"/>
              </a:ext>
            </a:extLst>
          </p:cNvPr>
          <p:cNvSpPr>
            <a:spLocks noGrp="1"/>
          </p:cNvSpPr>
          <p:nvPr>
            <p:ph type="body" idx="1"/>
          </p:nvPr>
        </p:nvSpPr>
        <p:spPr>
          <a:xfrm>
            <a:off x="2389717" y="5733256"/>
            <a:ext cx="7315200" cy="792088"/>
          </a:xfrm>
        </p:spPr>
        <p:txBody>
          <a:bodyPr/>
          <a:lstStyle/>
          <a:p>
            <a:endParaRPr lang="en-US" dirty="0"/>
          </a:p>
        </p:txBody>
      </p:sp>
    </p:spTree>
    <p:extLst>
      <p:ext uri="{BB962C8B-B14F-4D97-AF65-F5344CB8AC3E}">
        <p14:creationId xmlns:p14="http://schemas.microsoft.com/office/powerpoint/2010/main" val="2408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BC03D7-B53B-E971-B512-70F9050FC0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2244" y="2718787"/>
            <a:ext cx="5446175" cy="2742820"/>
          </a:xfrm>
          <a:prstGeom prst="rect">
            <a:avLst/>
          </a:prstGeom>
          <a:solidFill>
            <a:srgbClr val="FFFFFF"/>
          </a:solidFill>
          <a:ln>
            <a:noFill/>
          </a:ln>
        </p:spPr>
      </p:pic>
      <p:pic>
        <p:nvPicPr>
          <p:cNvPr id="2052" name="Picture 4">
            <a:extLst>
              <a:ext uri="{FF2B5EF4-FFF2-40B4-BE49-F238E27FC236}">
                <a16:creationId xmlns:a16="http://schemas.microsoft.com/office/drawing/2014/main" id="{3B0A9B89-FCD6-890A-A616-8CABF429C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82" y="2718787"/>
            <a:ext cx="5446175" cy="274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695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5" name="Google Shape;725;p74"/>
          <p:cNvPicPr preferRelativeResize="0"/>
          <p:nvPr/>
        </p:nvPicPr>
        <p:blipFill>
          <a:blip r:embed="rId3"/>
          <a:srcRect/>
          <a:stretch/>
        </p:blipFill>
        <p:spPr>
          <a:xfrm>
            <a:off x="5285232" y="2125793"/>
            <a:ext cx="6902541" cy="3900103"/>
          </a:xfrm>
          <a:prstGeom prst="rect">
            <a:avLst/>
          </a:prstGeom>
          <a:noFill/>
          <a:ln>
            <a:noFill/>
          </a:ln>
        </p:spPr>
      </p:pic>
      <p:pic>
        <p:nvPicPr>
          <p:cNvPr id="727" name="Google Shape;727;p74"/>
          <p:cNvPicPr preferRelativeResize="0"/>
          <p:nvPr/>
        </p:nvPicPr>
        <p:blipFill>
          <a:blip r:embed="rId4"/>
          <a:srcRect/>
          <a:stretch/>
        </p:blipFill>
        <p:spPr>
          <a:xfrm>
            <a:off x="5289105" y="2125793"/>
            <a:ext cx="6904011" cy="2457081"/>
          </a:xfrm>
          <a:prstGeom prst="rect">
            <a:avLst/>
          </a:prstGeom>
          <a:noFill/>
          <a:ln>
            <a:noFill/>
          </a:ln>
        </p:spPr>
      </p:pic>
      <p:pic>
        <p:nvPicPr>
          <p:cNvPr id="726" name="Google Shape;726;p74"/>
          <p:cNvPicPr preferRelativeResize="0"/>
          <p:nvPr/>
        </p:nvPicPr>
        <p:blipFill>
          <a:blip r:embed="rId5"/>
          <a:srcRect/>
          <a:stretch/>
        </p:blipFill>
        <p:spPr>
          <a:xfrm>
            <a:off x="5867286" y="2125795"/>
            <a:ext cx="6329357" cy="2457079"/>
          </a:xfrm>
          <a:prstGeom prst="rect">
            <a:avLst/>
          </a:prstGeom>
          <a:noFill/>
          <a:ln>
            <a:noFill/>
          </a:ln>
        </p:spPr>
      </p:pic>
      <p:sp>
        <p:nvSpPr>
          <p:cNvPr id="723" name="Google Shape;723;p74"/>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Desired behavior</a:t>
            </a:r>
            <a:endParaRPr/>
          </a:p>
        </p:txBody>
      </p:sp>
      <p:pic>
        <p:nvPicPr>
          <p:cNvPr id="728" name="Google Shape;728;p74"/>
          <p:cNvPicPr preferRelativeResize="0"/>
          <p:nvPr/>
        </p:nvPicPr>
        <p:blipFill>
          <a:blip r:embed="rId6"/>
          <a:srcRect/>
          <a:stretch/>
        </p:blipFill>
        <p:spPr>
          <a:xfrm>
            <a:off x="311996" y="2594450"/>
            <a:ext cx="4604419" cy="2467675"/>
          </a:xfrm>
          <a:prstGeom prst="rect">
            <a:avLst/>
          </a:prstGeom>
          <a:noFill/>
          <a:ln>
            <a:noFill/>
          </a:ln>
        </p:spPr>
      </p:pic>
      <p:pic>
        <p:nvPicPr>
          <p:cNvPr id="4" name="Afbeelding 3">
            <a:extLst>
              <a:ext uri="{FF2B5EF4-FFF2-40B4-BE49-F238E27FC236}">
                <a16:creationId xmlns:a16="http://schemas.microsoft.com/office/drawing/2014/main" id="{7F9BDBFC-58B6-479E-612E-7F9E2C68E6B3}"/>
              </a:ext>
            </a:extLst>
          </p:cNvPr>
          <p:cNvPicPr>
            <a:picLocks noChangeAspect="1"/>
          </p:cNvPicPr>
          <p:nvPr/>
        </p:nvPicPr>
        <p:blipFill>
          <a:blip r:embed="rId7"/>
          <a:stretch>
            <a:fillRect/>
          </a:stretch>
        </p:blipFill>
        <p:spPr>
          <a:xfrm>
            <a:off x="5867286" y="3575303"/>
            <a:ext cx="984353" cy="414893"/>
          </a:xfrm>
          <a:prstGeom prst="rect">
            <a:avLst/>
          </a:prstGeom>
        </p:spPr>
      </p:pic>
      <p:sp>
        <p:nvSpPr>
          <p:cNvPr id="5" name="Ovaal 4">
            <a:extLst>
              <a:ext uri="{FF2B5EF4-FFF2-40B4-BE49-F238E27FC236}">
                <a16:creationId xmlns:a16="http://schemas.microsoft.com/office/drawing/2014/main" id="{5B778501-9BC2-BC1B-5207-22AEF574BD9D}"/>
              </a:ext>
            </a:extLst>
          </p:cNvPr>
          <p:cNvSpPr/>
          <p:nvPr/>
        </p:nvSpPr>
        <p:spPr>
          <a:xfrm>
            <a:off x="4713142" y="4052984"/>
            <a:ext cx="54864"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met pijl 6">
            <a:extLst>
              <a:ext uri="{FF2B5EF4-FFF2-40B4-BE49-F238E27FC236}">
                <a16:creationId xmlns:a16="http://schemas.microsoft.com/office/drawing/2014/main" id="{DC682E8F-E10B-2096-F6A7-10449E54D509}"/>
              </a:ext>
            </a:extLst>
          </p:cNvPr>
          <p:cNvCxnSpPr>
            <a:cxnSpLocks/>
          </p:cNvCxnSpPr>
          <p:nvPr/>
        </p:nvCxnSpPr>
        <p:spPr>
          <a:xfrm flipV="1">
            <a:off x="4608576" y="4124356"/>
            <a:ext cx="0" cy="3183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CD77304B-5C2D-EC5A-1925-52E731EB5ACC}"/>
              </a:ext>
            </a:extLst>
          </p:cNvPr>
          <p:cNvCxnSpPr>
            <a:cxnSpLocks/>
          </p:cNvCxnSpPr>
          <p:nvPr/>
        </p:nvCxnSpPr>
        <p:spPr>
          <a:xfrm flipV="1">
            <a:off x="3691128" y="4214066"/>
            <a:ext cx="0" cy="3183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Rechte verbindingslijn met pijl 17">
            <a:extLst>
              <a:ext uri="{FF2B5EF4-FFF2-40B4-BE49-F238E27FC236}">
                <a16:creationId xmlns:a16="http://schemas.microsoft.com/office/drawing/2014/main" id="{6560F79F-43C6-80A7-C82C-34E4364A7440}"/>
              </a:ext>
            </a:extLst>
          </p:cNvPr>
          <p:cNvCxnSpPr>
            <a:cxnSpLocks/>
          </p:cNvCxnSpPr>
          <p:nvPr/>
        </p:nvCxnSpPr>
        <p:spPr>
          <a:xfrm flipV="1">
            <a:off x="4660392" y="4214066"/>
            <a:ext cx="0" cy="3183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9" name="Rechte verbindingslijn met pijl 18">
            <a:extLst>
              <a:ext uri="{FF2B5EF4-FFF2-40B4-BE49-F238E27FC236}">
                <a16:creationId xmlns:a16="http://schemas.microsoft.com/office/drawing/2014/main" id="{96D73770-3E7C-9A33-1FBE-1B2E205083B1}"/>
              </a:ext>
            </a:extLst>
          </p:cNvPr>
          <p:cNvCxnSpPr>
            <a:cxnSpLocks/>
          </p:cNvCxnSpPr>
          <p:nvPr/>
        </p:nvCxnSpPr>
        <p:spPr>
          <a:xfrm flipV="1">
            <a:off x="2727960" y="4147010"/>
            <a:ext cx="0" cy="31831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1" name="Picture 3">
            <a:extLst>
              <a:ext uri="{FF2B5EF4-FFF2-40B4-BE49-F238E27FC236}">
                <a16:creationId xmlns:a16="http://schemas.microsoft.com/office/drawing/2014/main" id="{EE611247-5D47-FB4D-C8B4-717F0C425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5710" y="5255743"/>
            <a:ext cx="745731" cy="74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26"/>
                                        </p:tgtEl>
                                        <p:attrNameLst>
                                          <p:attrName>style.visibility</p:attrName>
                                        </p:attrNameLst>
                                      </p:cBhvr>
                                      <p:to>
                                        <p:strVal val="visible"/>
                                      </p:to>
                                    </p:set>
                                    <p:animEffect transition="in" filter="fade">
                                      <p:cBhvr>
                                        <p:cTn id="16" dur="1000"/>
                                        <p:tgtEl>
                                          <p:spTgt spid="72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4.58333E-6 -3.7037E-7 L -4.58333E-6 -0.20903 " pathEditMode="relative" rAng="0" ptsTypes="AA">
                                      <p:cBhvr>
                                        <p:cTn id="34" dur="2000" fill="hold"/>
                                        <p:tgtEl>
                                          <p:spTgt spid="4"/>
                                        </p:tgtEl>
                                        <p:attrNameLst>
                                          <p:attrName>ppt_x</p:attrName>
                                          <p:attrName>ppt_y</p:attrName>
                                        </p:attrNameLst>
                                      </p:cBhvr>
                                      <p:rCtr x="0" y="-10463"/>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727"/>
                                        </p:tgtEl>
                                        <p:attrNameLst>
                                          <p:attrName>style.visibility</p:attrName>
                                        </p:attrNameLst>
                                      </p:cBhvr>
                                      <p:to>
                                        <p:strVal val="visible"/>
                                      </p:to>
                                    </p:set>
                                    <p:animEffect transition="in" filter="fade">
                                      <p:cBhvr>
                                        <p:cTn id="38" dur="1000"/>
                                        <p:tgtEl>
                                          <p:spTgt spid="727"/>
                                        </p:tgtEl>
                                      </p:cBhvr>
                                    </p:animEffect>
                                  </p:childTnLst>
                                </p:cTn>
                              </p:par>
                              <p:par>
                                <p:cTn id="39" presetID="10" presetClass="exit" presetSubtype="0" fill="hold" nodeType="withEffect">
                                  <p:stCondLst>
                                    <p:cond delay="0"/>
                                  </p:stCondLst>
                                  <p:childTnLst>
                                    <p:animEffect transition="out" filter="fade">
                                      <p:cBhvr>
                                        <p:cTn id="40" dur="1000"/>
                                        <p:tgtEl>
                                          <p:spTgt spid="726"/>
                                        </p:tgtEl>
                                      </p:cBhvr>
                                    </p:animEffect>
                                    <p:set>
                                      <p:cBhvr>
                                        <p:cTn id="41" dur="1" fill="hold">
                                          <p:stCondLst>
                                            <p:cond delay="1000"/>
                                          </p:stCondLst>
                                        </p:cTn>
                                        <p:tgtEl>
                                          <p:spTgt spid="72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4"/>
                                        </p:tgtEl>
                                      </p:cBhvr>
                                    </p:animEffect>
                                    <p:set>
                                      <p:cBhvr>
                                        <p:cTn id="44" dur="1" fill="hold">
                                          <p:stCondLst>
                                            <p:cond delay="9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1000"/>
                                        <p:tgtEl>
                                          <p:spTgt spid="727"/>
                                        </p:tgtEl>
                                      </p:cBhvr>
                                    </p:animEffect>
                                    <p:set>
                                      <p:cBhvr>
                                        <p:cTn id="49" dur="1" fill="hold">
                                          <p:stCondLst>
                                            <p:cond delay="1000"/>
                                          </p:stCondLst>
                                        </p:cTn>
                                        <p:tgtEl>
                                          <p:spTgt spid="727"/>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725"/>
                                        </p:tgtEl>
                                        <p:attrNameLst>
                                          <p:attrName>style.visibility</p:attrName>
                                        </p:attrNameLst>
                                      </p:cBhvr>
                                      <p:to>
                                        <p:strVal val="visible"/>
                                      </p:to>
                                    </p:set>
                                    <p:animEffect transition="in" filter="fade">
                                      <p:cBhvr>
                                        <p:cTn id="52" dur="1000"/>
                                        <p:tgtEl>
                                          <p:spTgt spid="7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48"/>
        <p:cNvGrpSpPr/>
        <p:nvPr/>
      </p:nvGrpSpPr>
      <p:grpSpPr>
        <a:xfrm>
          <a:off x="0" y="0"/>
          <a:ext cx="0" cy="0"/>
          <a:chOff x="0" y="0"/>
          <a:chExt cx="0" cy="0"/>
        </a:xfrm>
      </p:grpSpPr>
      <p:sp>
        <p:nvSpPr>
          <p:cNvPr id="349" name="Google Shape;349;p40"/>
          <p:cNvSpPr txBox="1">
            <a:spLocks noGrp="1"/>
          </p:cNvSpPr>
          <p:nvPr>
            <p:ph type="ctrTitle"/>
          </p:nvPr>
        </p:nvSpPr>
        <p:spPr>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Models with legend</a:t>
            </a:r>
            <a:endParaRPr dirty="0"/>
          </a:p>
        </p:txBody>
      </p:sp>
      <p:sp>
        <p:nvSpPr>
          <p:cNvPr id="2" name="Ondertitel 1">
            <a:extLst>
              <a:ext uri="{FF2B5EF4-FFF2-40B4-BE49-F238E27FC236}">
                <a16:creationId xmlns:a16="http://schemas.microsoft.com/office/drawing/2014/main" id="{BD3D6F3F-6ACB-7BD1-60C2-53163DE4D972}"/>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8174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5"/>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Current implementation: smoother</a:t>
            </a:r>
            <a:endParaRPr dirty="0"/>
          </a:p>
        </p:txBody>
      </p:sp>
      <p:sp>
        <p:nvSpPr>
          <p:cNvPr id="735" name="Google Shape;735;p75"/>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736" name="Google Shape;736;p75"/>
          <p:cNvPicPr preferRelativeResize="0"/>
          <p:nvPr/>
        </p:nvPicPr>
        <p:blipFill>
          <a:blip r:embed="rId3"/>
          <a:srcRect/>
          <a:stretch/>
        </p:blipFill>
        <p:spPr>
          <a:xfrm>
            <a:off x="954846" y="2438593"/>
            <a:ext cx="10282318" cy="3880875"/>
          </a:xfrm>
          <a:prstGeom prst="rect">
            <a:avLst/>
          </a:prstGeom>
          <a:noFill/>
          <a:ln>
            <a:noFill/>
          </a:ln>
        </p:spPr>
      </p:pic>
      <p:pic>
        <p:nvPicPr>
          <p:cNvPr id="2" name="Google Shape;512;p53">
            <a:extLst>
              <a:ext uri="{FF2B5EF4-FFF2-40B4-BE49-F238E27FC236}">
                <a16:creationId xmlns:a16="http://schemas.microsoft.com/office/drawing/2014/main" id="{7CED26A6-24D5-CA90-E6DB-5AF7F2DE9975}"/>
              </a:ext>
            </a:extLst>
          </p:cNvPr>
          <p:cNvPicPr preferRelativeResize="0"/>
          <p:nvPr/>
        </p:nvPicPr>
        <p:blipFill>
          <a:blip r:embed="rId4">
            <a:alphaModFix/>
          </a:blip>
          <a:stretch>
            <a:fillRect/>
          </a:stretch>
        </p:blipFill>
        <p:spPr>
          <a:xfrm>
            <a:off x="7614637" y="5198991"/>
            <a:ext cx="3781425" cy="406862"/>
          </a:xfrm>
          <a:prstGeom prst="rect">
            <a:avLst/>
          </a:prstGeom>
          <a:noFill/>
          <a:ln>
            <a:noFill/>
          </a:ln>
        </p:spPr>
      </p:pic>
    </p:spTree>
    <p:extLst>
      <p:ext uri="{BB962C8B-B14F-4D97-AF65-F5344CB8AC3E}">
        <p14:creationId xmlns:p14="http://schemas.microsoft.com/office/powerpoint/2010/main" val="19856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6"/>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Monthly mean</a:t>
            </a:r>
            <a:endParaRPr dirty="0"/>
          </a:p>
        </p:txBody>
      </p:sp>
      <p:sp>
        <p:nvSpPr>
          <p:cNvPr id="743" name="Google Shape;743;p76"/>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744" name="Google Shape;744;p76"/>
          <p:cNvPicPr preferRelativeResize="0"/>
          <p:nvPr/>
        </p:nvPicPr>
        <p:blipFill>
          <a:blip r:embed="rId3"/>
          <a:srcRect/>
          <a:stretch/>
        </p:blipFill>
        <p:spPr>
          <a:xfrm>
            <a:off x="1158267" y="2037117"/>
            <a:ext cx="9875468" cy="2702625"/>
          </a:xfrm>
          <a:prstGeom prst="rect">
            <a:avLst/>
          </a:prstGeom>
          <a:noFill/>
          <a:ln>
            <a:noFill/>
          </a:ln>
        </p:spPr>
      </p:pic>
    </p:spTree>
    <p:extLst>
      <p:ext uri="{BB962C8B-B14F-4D97-AF65-F5344CB8AC3E}">
        <p14:creationId xmlns:p14="http://schemas.microsoft.com/office/powerpoint/2010/main" val="258451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7"/>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SARIMA</a:t>
            </a:r>
            <a:endParaRPr/>
          </a:p>
        </p:txBody>
      </p:sp>
      <p:sp>
        <p:nvSpPr>
          <p:cNvPr id="751" name="Google Shape;751;p77"/>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752" name="Google Shape;752;p77"/>
          <p:cNvPicPr preferRelativeResize="0"/>
          <p:nvPr/>
        </p:nvPicPr>
        <p:blipFill>
          <a:blip r:embed="rId3"/>
          <a:srcRect/>
          <a:stretch/>
        </p:blipFill>
        <p:spPr>
          <a:xfrm>
            <a:off x="1759160" y="1867284"/>
            <a:ext cx="8669450" cy="4639433"/>
          </a:xfrm>
          <a:prstGeom prst="rect">
            <a:avLst/>
          </a:prstGeom>
          <a:noFill/>
          <a:ln>
            <a:noFill/>
          </a:ln>
        </p:spPr>
      </p:pic>
      <p:sp>
        <p:nvSpPr>
          <p:cNvPr id="2" name="Tekstvak 1">
            <a:extLst>
              <a:ext uri="{FF2B5EF4-FFF2-40B4-BE49-F238E27FC236}">
                <a16:creationId xmlns:a16="http://schemas.microsoft.com/office/drawing/2014/main" id="{22C999D5-CED1-9ECF-CEC9-E8F4738AFB05}"/>
              </a:ext>
            </a:extLst>
          </p:cNvPr>
          <p:cNvSpPr txBox="1"/>
          <p:nvPr/>
        </p:nvSpPr>
        <p:spPr>
          <a:xfrm>
            <a:off x="8284464" y="4126113"/>
            <a:ext cx="393192" cy="194925"/>
          </a:xfrm>
          <a:prstGeom prst="rect">
            <a:avLst/>
          </a:prstGeom>
          <a:noFill/>
        </p:spPr>
        <p:txBody>
          <a:bodyPr wrap="square" rtlCol="0">
            <a:spAutoFit/>
          </a:bodyPr>
          <a:lstStyle/>
          <a:p>
            <a:r>
              <a:rPr lang="nl-NL" sz="1000" baseline="30000" dirty="0"/>
              <a:t>[8]</a:t>
            </a:r>
          </a:p>
        </p:txBody>
      </p:sp>
    </p:spTree>
    <p:extLst>
      <p:ext uri="{BB962C8B-B14F-4D97-AF65-F5344CB8AC3E}">
        <p14:creationId xmlns:p14="http://schemas.microsoft.com/office/powerpoint/2010/main" val="64641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Google Shape;113;p18">
            <a:extLst>
              <a:ext uri="{FF2B5EF4-FFF2-40B4-BE49-F238E27FC236}">
                <a16:creationId xmlns:a16="http://schemas.microsoft.com/office/drawing/2014/main" id="{D886B737-3C34-1204-9A9F-63F97CD224C9}"/>
              </a:ext>
            </a:extLst>
          </p:cNvPr>
          <p:cNvPicPr preferRelativeResize="0">
            <a:picLocks noChangeAspect="1"/>
          </p:cNvPicPr>
          <p:nvPr/>
        </p:nvPicPr>
        <p:blipFill>
          <a:blip r:embed="rId3">
            <a:alphaModFix/>
          </a:blip>
          <a:stretch>
            <a:fillRect/>
          </a:stretch>
        </p:blipFill>
        <p:spPr>
          <a:xfrm>
            <a:off x="7422204" y="636066"/>
            <a:ext cx="4765600" cy="2257005"/>
          </a:xfrm>
          <a:prstGeom prst="rect">
            <a:avLst/>
          </a:prstGeom>
          <a:noFill/>
          <a:ln>
            <a:noFill/>
          </a:ln>
        </p:spPr>
      </p:pic>
      <p:pic>
        <p:nvPicPr>
          <p:cNvPr id="9" name="Afbeelding 8">
            <a:extLst>
              <a:ext uri="{FF2B5EF4-FFF2-40B4-BE49-F238E27FC236}">
                <a16:creationId xmlns:a16="http://schemas.microsoft.com/office/drawing/2014/main" id="{4A9EF3EA-BD50-7E14-0E37-CA3DECED54EF}"/>
              </a:ext>
            </a:extLst>
          </p:cNvPr>
          <p:cNvPicPr>
            <a:picLocks noChangeAspect="1"/>
          </p:cNvPicPr>
          <p:nvPr/>
        </p:nvPicPr>
        <p:blipFill>
          <a:blip r:embed="rId4"/>
          <a:stretch>
            <a:fillRect/>
          </a:stretch>
        </p:blipFill>
        <p:spPr>
          <a:xfrm>
            <a:off x="7928093" y="1738769"/>
            <a:ext cx="4748774" cy="2423962"/>
          </a:xfrm>
          <a:prstGeom prst="rect">
            <a:avLst/>
          </a:prstGeom>
        </p:spPr>
      </p:pic>
      <p:pic>
        <p:nvPicPr>
          <p:cNvPr id="11" name="Afbeelding 10">
            <a:extLst>
              <a:ext uri="{FF2B5EF4-FFF2-40B4-BE49-F238E27FC236}">
                <a16:creationId xmlns:a16="http://schemas.microsoft.com/office/drawing/2014/main" id="{7CAE3119-A98C-6BA1-310E-4A4F3659DC30}"/>
              </a:ext>
            </a:extLst>
          </p:cNvPr>
          <p:cNvPicPr>
            <a:picLocks noChangeAspect="1"/>
          </p:cNvPicPr>
          <p:nvPr/>
        </p:nvPicPr>
        <p:blipFill>
          <a:blip r:embed="rId5"/>
          <a:stretch>
            <a:fillRect/>
          </a:stretch>
        </p:blipFill>
        <p:spPr>
          <a:xfrm>
            <a:off x="7911267" y="1738770"/>
            <a:ext cx="4765600" cy="2423962"/>
          </a:xfrm>
          <a:prstGeom prst="rect">
            <a:avLst/>
          </a:prstGeom>
        </p:spPr>
      </p:pic>
      <p:sp>
        <p:nvSpPr>
          <p:cNvPr id="123" name="Google Shape;123;p19"/>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Bottom up approach</a:t>
            </a:r>
            <a:endParaRPr dirty="0"/>
          </a:p>
        </p:txBody>
      </p:sp>
      <p:pic>
        <p:nvPicPr>
          <p:cNvPr id="124" name="Google Shape;124;p19"/>
          <p:cNvPicPr preferRelativeResize="0"/>
          <p:nvPr/>
        </p:nvPicPr>
        <p:blipFill>
          <a:blip r:embed="rId6">
            <a:alphaModFix/>
          </a:blip>
          <a:stretch>
            <a:fillRect/>
          </a:stretch>
        </p:blipFill>
        <p:spPr>
          <a:xfrm>
            <a:off x="2904675" y="1524532"/>
            <a:ext cx="6336000" cy="5118168"/>
          </a:xfrm>
          <a:prstGeom prst="rect">
            <a:avLst/>
          </a:prstGeom>
          <a:noFill/>
          <a:ln>
            <a:noFill/>
          </a:ln>
        </p:spPr>
      </p:pic>
      <p:sp>
        <p:nvSpPr>
          <p:cNvPr id="125" name="Google Shape;125;p19"/>
          <p:cNvSpPr txBox="1"/>
          <p:nvPr/>
        </p:nvSpPr>
        <p:spPr>
          <a:xfrm>
            <a:off x="9776325" y="3208750"/>
            <a:ext cx="24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p:txBody>
      </p:sp>
      <p:sp>
        <p:nvSpPr>
          <p:cNvPr id="126" name="Google Shape;126;p19"/>
          <p:cNvSpPr txBox="1"/>
          <p:nvPr/>
        </p:nvSpPr>
        <p:spPr>
          <a:xfrm>
            <a:off x="7628169" y="2462282"/>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Global carbon budget (GCB)</a:t>
            </a:r>
            <a:r>
              <a:rPr lang="en-GB" sz="2400" baseline="30000" dirty="0"/>
              <a:t>[1]</a:t>
            </a:r>
            <a:endParaRPr sz="2400" baseline="30000" dirty="0"/>
          </a:p>
        </p:txBody>
      </p:sp>
      <p:pic>
        <p:nvPicPr>
          <p:cNvPr id="128" name="Google Shape;128;p19"/>
          <p:cNvPicPr preferRelativeResize="0"/>
          <p:nvPr/>
        </p:nvPicPr>
        <p:blipFill>
          <a:blip r:embed="rId7">
            <a:alphaModFix/>
          </a:blip>
          <a:stretch>
            <a:fillRect/>
          </a:stretch>
        </p:blipFill>
        <p:spPr>
          <a:xfrm>
            <a:off x="2904675" y="4591878"/>
            <a:ext cx="6336000" cy="2037213"/>
          </a:xfrm>
          <a:prstGeom prst="rect">
            <a:avLst/>
          </a:prstGeom>
          <a:noFill/>
          <a:ln>
            <a:noFill/>
          </a:ln>
        </p:spPr>
      </p:pic>
      <p:sp>
        <p:nvSpPr>
          <p:cNvPr id="12" name="Rechthoek 11">
            <a:extLst>
              <a:ext uri="{FF2B5EF4-FFF2-40B4-BE49-F238E27FC236}">
                <a16:creationId xmlns:a16="http://schemas.microsoft.com/office/drawing/2014/main" id="{6CEDDC61-387B-2038-5BC9-8C36E5C9FF17}"/>
              </a:ext>
            </a:extLst>
          </p:cNvPr>
          <p:cNvSpPr/>
          <p:nvPr/>
        </p:nvSpPr>
        <p:spPr>
          <a:xfrm>
            <a:off x="2774971" y="4478410"/>
            <a:ext cx="6570482" cy="1780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018F81AC-40CA-F72F-9DA1-07173CA771E9}"/>
              </a:ext>
            </a:extLst>
          </p:cNvPr>
          <p:cNvSpPr/>
          <p:nvPr/>
        </p:nvSpPr>
        <p:spPr>
          <a:xfrm>
            <a:off x="4737809" y="2982897"/>
            <a:ext cx="2385628" cy="225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FDCD5E13-CDC2-6904-5988-205CDF9133D2}"/>
              </a:ext>
            </a:extLst>
          </p:cNvPr>
          <p:cNvSpPr/>
          <p:nvPr/>
        </p:nvSpPr>
        <p:spPr>
          <a:xfrm rot="5400000">
            <a:off x="3546678" y="2257046"/>
            <a:ext cx="2149644" cy="38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1C55AF4A-EFCC-7CA9-7742-6336E69F2DD2}"/>
              </a:ext>
            </a:extLst>
          </p:cNvPr>
          <p:cNvSpPr/>
          <p:nvPr/>
        </p:nvSpPr>
        <p:spPr>
          <a:xfrm rot="5400000">
            <a:off x="6335143" y="2113142"/>
            <a:ext cx="2385628" cy="431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C6B0528-3434-A28C-4A95-42619AF91B76}"/>
              </a:ext>
            </a:extLst>
          </p:cNvPr>
          <p:cNvSpPr/>
          <p:nvPr/>
        </p:nvSpPr>
        <p:spPr>
          <a:xfrm>
            <a:off x="4625266" y="1551660"/>
            <a:ext cx="2873782" cy="1780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Google Shape;126;p19">
            <a:extLst>
              <a:ext uri="{FF2B5EF4-FFF2-40B4-BE49-F238E27FC236}">
                <a16:creationId xmlns:a16="http://schemas.microsoft.com/office/drawing/2014/main" id="{DB983BB4-909D-3CA4-6A31-691E12336EC9}"/>
              </a:ext>
            </a:extLst>
          </p:cNvPr>
          <p:cNvSpPr txBox="1"/>
          <p:nvPr/>
        </p:nvSpPr>
        <p:spPr>
          <a:xfrm>
            <a:off x="9417029" y="5131024"/>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Flux models</a:t>
            </a:r>
            <a:endParaRPr sz="2400" baseline="30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6" presetClass="emph" presetSubtype="0" fill="hold" nodeType="afterEffect">
                                  <p:stCondLst>
                                    <p:cond delay="0"/>
                                  </p:stCondLst>
                                  <p:childTnLst>
                                    <p:animScale>
                                      <p:cBhvr>
                                        <p:cTn id="9" dur="10" fill="hold"/>
                                        <p:tgtEl>
                                          <p:spTgt spid="2"/>
                                        </p:tgtEl>
                                      </p:cBhvr>
                                      <p:by x="50000" y="50000"/>
                                    </p:animScale>
                                  </p:childTnLst>
                                </p:cTn>
                              </p:par>
                            </p:childTnLst>
                          </p:cTn>
                        </p:par>
                        <p:par>
                          <p:cTn id="10" fill="hold">
                            <p:stCondLst>
                              <p:cond delay="1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1000"/>
                                        <p:tgtEl>
                                          <p:spTgt spid="1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10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00235 -0.00741 L 0.04166 0.17222 " pathEditMode="relative" rAng="0" ptsTypes="AA">
                                      <p:cBhvr>
                                        <p:cTn id="30" dur="2000" fill="hold"/>
                                        <p:tgtEl>
                                          <p:spTgt spid="2"/>
                                        </p:tgtEl>
                                        <p:attrNameLst>
                                          <p:attrName>ppt_x</p:attrName>
                                          <p:attrName>ppt_y</p:attrName>
                                        </p:attrNameLst>
                                      </p:cBhvr>
                                      <p:rCtr x="2201" y="10000"/>
                                    </p:animMotion>
                                  </p:childTnLst>
                                </p:cTn>
                              </p:par>
                              <p:par>
                                <p:cTn id="31" presetID="6" presetClass="emph" presetSubtype="0" fill="hold" nodeType="withEffect">
                                  <p:stCondLst>
                                    <p:cond delay="0"/>
                                  </p:stCondLst>
                                  <p:childTnLst>
                                    <p:animScale>
                                      <p:cBhvr>
                                        <p:cTn id="32" dur="2000" fill="hold"/>
                                        <p:tgtEl>
                                          <p:spTgt spid="2"/>
                                        </p:tgtEl>
                                      </p:cBhvr>
                                      <p:by x="200000" y="200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
                            </p:stCondLst>
                            <p:childTnLst>
                              <p:par>
                                <p:cTn id="53" presetID="1" presetClass="exit" presetSubtype="0" fill="hold" nodeType="afterEffect">
                                  <p:stCondLst>
                                    <p:cond delay="0"/>
                                  </p:stCondLst>
                                  <p:childTnLst>
                                    <p:set>
                                      <p:cBhvr>
                                        <p:cTn id="54" dur="1" fill="hold">
                                          <p:stCondLst>
                                            <p:cond delay="0"/>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childTnLst>
                          </p:cTn>
                        </p:par>
                        <p:par>
                          <p:cTn id="60" fill="hold">
                            <p:stCondLst>
                              <p:cond delay="500"/>
                            </p:stCondLst>
                            <p:childTnLst>
                              <p:par>
                                <p:cTn id="61" presetID="42" presetClass="path" presetSubtype="0" accel="50000" decel="50000" fill="hold" nodeType="afterEffect">
                                  <p:stCondLst>
                                    <p:cond delay="0"/>
                                  </p:stCondLst>
                                  <p:childTnLst>
                                    <p:animMotion origin="layout" path="M 0.04166 0.17222 L 3.33333E-6 4.07407E-6 " pathEditMode="relative" rAng="0" ptsTypes="AA">
                                      <p:cBhvr>
                                        <p:cTn id="62" dur="2000" fill="hold"/>
                                        <p:tgtEl>
                                          <p:spTgt spid="2"/>
                                        </p:tgtEl>
                                        <p:attrNameLst>
                                          <p:attrName>ppt_x</p:attrName>
                                          <p:attrName>ppt_y</p:attrName>
                                        </p:attrNameLst>
                                      </p:cBhvr>
                                      <p:rCtr x="-2083" y="-8611"/>
                                    </p:animMotion>
                                  </p:childTnLst>
                                </p:cTn>
                              </p:par>
                              <p:par>
                                <p:cTn id="63" presetID="6" presetClass="emph" presetSubtype="0" fill="hold" nodeType="withEffect">
                                  <p:stCondLst>
                                    <p:cond delay="0"/>
                                  </p:stCondLst>
                                  <p:childTnLst>
                                    <p:animScale>
                                      <p:cBhvr>
                                        <p:cTn id="64" dur="2000" fill="hold"/>
                                        <p:tgtEl>
                                          <p:spTgt spid="2"/>
                                        </p:tgtEl>
                                      </p:cBhvr>
                                      <p:by x="50000" y="50000"/>
                                    </p:animScale>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fade">
                                      <p:cBhvr>
                                        <p:cTn id="68"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8"/>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SARIMAX</a:t>
            </a:r>
            <a:endParaRPr/>
          </a:p>
        </p:txBody>
      </p:sp>
      <p:sp>
        <p:nvSpPr>
          <p:cNvPr id="759" name="Google Shape;759;p78"/>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3" name="Afbeelding 2">
            <a:extLst>
              <a:ext uri="{FF2B5EF4-FFF2-40B4-BE49-F238E27FC236}">
                <a16:creationId xmlns:a16="http://schemas.microsoft.com/office/drawing/2014/main" id="{76FC6D33-13E0-56D9-1453-E29499F2844F}"/>
              </a:ext>
            </a:extLst>
          </p:cNvPr>
          <p:cNvPicPr>
            <a:picLocks noChangeAspect="1"/>
          </p:cNvPicPr>
          <p:nvPr/>
        </p:nvPicPr>
        <p:blipFill>
          <a:blip r:embed="rId3"/>
          <a:srcRect/>
          <a:stretch/>
        </p:blipFill>
        <p:spPr>
          <a:xfrm>
            <a:off x="2129760" y="2298700"/>
            <a:ext cx="8391525" cy="4305300"/>
          </a:xfrm>
          <a:prstGeom prst="rect">
            <a:avLst/>
          </a:prstGeom>
        </p:spPr>
      </p:pic>
    </p:spTree>
    <p:extLst>
      <p:ext uri="{BB962C8B-B14F-4D97-AF65-F5344CB8AC3E}">
        <p14:creationId xmlns:p14="http://schemas.microsoft.com/office/powerpoint/2010/main" val="33123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48"/>
        <p:cNvGrpSpPr/>
        <p:nvPr/>
      </p:nvGrpSpPr>
      <p:grpSpPr>
        <a:xfrm>
          <a:off x="0" y="0"/>
          <a:ext cx="0" cy="0"/>
          <a:chOff x="0" y="0"/>
          <a:chExt cx="0" cy="0"/>
        </a:xfrm>
      </p:grpSpPr>
      <p:sp>
        <p:nvSpPr>
          <p:cNvPr id="349" name="Google Shape;349;p40"/>
          <p:cNvSpPr txBox="1">
            <a:spLocks noGrp="1"/>
          </p:cNvSpPr>
          <p:nvPr>
            <p:ph type="ctrTitle"/>
          </p:nvPr>
        </p:nvSpPr>
        <p:spPr>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Old stuff</a:t>
            </a:r>
            <a:endParaRPr dirty="0"/>
          </a:p>
        </p:txBody>
      </p:sp>
      <p:sp>
        <p:nvSpPr>
          <p:cNvPr id="2" name="Ondertitel 1">
            <a:extLst>
              <a:ext uri="{FF2B5EF4-FFF2-40B4-BE49-F238E27FC236}">
                <a16:creationId xmlns:a16="http://schemas.microsoft.com/office/drawing/2014/main" id="{BD3D6F3F-6ACB-7BD1-60C2-53163DE4D972}"/>
              </a:ext>
            </a:extLst>
          </p:cNvPr>
          <p:cNvSpPr>
            <a:spLocks noGrp="1"/>
          </p:cNvSpPr>
          <p:nvPr>
            <p:ph type="subTitle" idx="1"/>
          </p:nvPr>
        </p:nvSpPr>
        <p:spPr/>
        <p:txBody>
          <a:bodyPr/>
          <a:lstStyle/>
          <a:p>
            <a:endParaRPr lang="nl-N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E47D9-3215-3F74-A7DE-B1734B4036FD}"/>
              </a:ext>
            </a:extLst>
          </p:cNvPr>
          <p:cNvSpPr>
            <a:spLocks noGrp="1"/>
          </p:cNvSpPr>
          <p:nvPr>
            <p:ph type="title"/>
          </p:nvPr>
        </p:nvSpPr>
        <p:spPr/>
        <p:txBody>
          <a:bodyPr/>
          <a:lstStyle/>
          <a:p>
            <a:r>
              <a:rPr lang="nl-NL" dirty="0" err="1"/>
              <a:t>Correlation</a:t>
            </a:r>
            <a:r>
              <a:rPr lang="nl-NL" dirty="0"/>
              <a:t> </a:t>
            </a:r>
            <a:r>
              <a:rPr lang="nl-NL" dirty="0" err="1"/>
              <a:t>scaling</a:t>
            </a:r>
            <a:r>
              <a:rPr lang="nl-NL" dirty="0"/>
              <a:t> factor </a:t>
            </a:r>
            <a:r>
              <a:rPr lang="nl-NL" dirty="0" err="1"/>
              <a:t>and</a:t>
            </a:r>
            <a:r>
              <a:rPr lang="nl-NL" dirty="0"/>
              <a:t> prior flux</a:t>
            </a:r>
          </a:p>
        </p:txBody>
      </p:sp>
      <p:sp>
        <p:nvSpPr>
          <p:cNvPr id="3" name="Tijdelijke aanduiding voor tekst 2">
            <a:extLst>
              <a:ext uri="{FF2B5EF4-FFF2-40B4-BE49-F238E27FC236}">
                <a16:creationId xmlns:a16="http://schemas.microsoft.com/office/drawing/2014/main" id="{0DC20689-9602-DDB6-FDC4-E847A065AFA6}"/>
              </a:ext>
            </a:extLst>
          </p:cNvPr>
          <p:cNvSpPr>
            <a:spLocks noGrp="1"/>
          </p:cNvSpPr>
          <p:nvPr>
            <p:ph type="body" idx="1"/>
          </p:nvPr>
        </p:nvSpPr>
        <p:spPr/>
        <p:txBody>
          <a:bodyPr/>
          <a:lstStyle/>
          <a:p>
            <a:endParaRPr lang="nl-NL"/>
          </a:p>
        </p:txBody>
      </p:sp>
      <p:sp>
        <p:nvSpPr>
          <p:cNvPr id="4" name="Tijdelijke aanduiding voor tekst 3">
            <a:extLst>
              <a:ext uri="{FF2B5EF4-FFF2-40B4-BE49-F238E27FC236}">
                <a16:creationId xmlns:a16="http://schemas.microsoft.com/office/drawing/2014/main" id="{6E0B4390-5812-283B-6CA1-647F262954B3}"/>
              </a:ext>
            </a:extLst>
          </p:cNvPr>
          <p:cNvSpPr>
            <a:spLocks noGrp="1"/>
          </p:cNvSpPr>
          <p:nvPr>
            <p:ph type="body" idx="2"/>
          </p:nvPr>
        </p:nvSpPr>
        <p:spPr/>
        <p:txBody>
          <a:bodyPr/>
          <a:lstStyle/>
          <a:p>
            <a:endParaRPr lang="nl-NL"/>
          </a:p>
        </p:txBody>
      </p:sp>
      <p:pic>
        <p:nvPicPr>
          <p:cNvPr id="7" name="Afbeelding 6">
            <a:extLst>
              <a:ext uri="{FF2B5EF4-FFF2-40B4-BE49-F238E27FC236}">
                <a16:creationId xmlns:a16="http://schemas.microsoft.com/office/drawing/2014/main" id="{AA7A29F7-ACE7-33E6-1E7A-E2029B065474}"/>
              </a:ext>
            </a:extLst>
          </p:cNvPr>
          <p:cNvPicPr>
            <a:picLocks noChangeAspect="1"/>
          </p:cNvPicPr>
          <p:nvPr/>
        </p:nvPicPr>
        <p:blipFill>
          <a:blip r:embed="rId2"/>
          <a:stretch>
            <a:fillRect/>
          </a:stretch>
        </p:blipFill>
        <p:spPr>
          <a:xfrm>
            <a:off x="3160057" y="2098905"/>
            <a:ext cx="5871885" cy="4174895"/>
          </a:xfrm>
          <a:prstGeom prst="rect">
            <a:avLst/>
          </a:prstGeom>
        </p:spPr>
      </p:pic>
    </p:spTree>
    <p:extLst>
      <p:ext uri="{BB962C8B-B14F-4D97-AF65-F5344CB8AC3E}">
        <p14:creationId xmlns:p14="http://schemas.microsoft.com/office/powerpoint/2010/main" val="342896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E47D9-3215-3F74-A7DE-B1734B4036FD}"/>
              </a:ext>
            </a:extLst>
          </p:cNvPr>
          <p:cNvSpPr>
            <a:spLocks noGrp="1"/>
          </p:cNvSpPr>
          <p:nvPr>
            <p:ph type="title"/>
          </p:nvPr>
        </p:nvSpPr>
        <p:spPr/>
        <p:txBody>
          <a:bodyPr/>
          <a:lstStyle/>
          <a:p>
            <a:r>
              <a:rPr lang="nl-NL" dirty="0" err="1"/>
              <a:t>Correlation</a:t>
            </a:r>
            <a:r>
              <a:rPr lang="nl-NL" dirty="0"/>
              <a:t> </a:t>
            </a:r>
            <a:r>
              <a:rPr lang="nl-NL" dirty="0" err="1"/>
              <a:t>scaling</a:t>
            </a:r>
            <a:r>
              <a:rPr lang="nl-NL" dirty="0"/>
              <a:t> factor </a:t>
            </a:r>
            <a:r>
              <a:rPr lang="nl-NL" dirty="0" err="1"/>
              <a:t>and</a:t>
            </a:r>
            <a:r>
              <a:rPr lang="nl-NL" dirty="0"/>
              <a:t> prior flux</a:t>
            </a:r>
          </a:p>
        </p:txBody>
      </p:sp>
      <p:sp>
        <p:nvSpPr>
          <p:cNvPr id="3" name="Tijdelijke aanduiding voor tekst 2">
            <a:extLst>
              <a:ext uri="{FF2B5EF4-FFF2-40B4-BE49-F238E27FC236}">
                <a16:creationId xmlns:a16="http://schemas.microsoft.com/office/drawing/2014/main" id="{0DC20689-9602-DDB6-FDC4-E847A065AFA6}"/>
              </a:ext>
            </a:extLst>
          </p:cNvPr>
          <p:cNvSpPr>
            <a:spLocks noGrp="1"/>
          </p:cNvSpPr>
          <p:nvPr>
            <p:ph type="body" idx="1"/>
          </p:nvPr>
        </p:nvSpPr>
        <p:spPr/>
        <p:txBody>
          <a:bodyPr/>
          <a:lstStyle/>
          <a:p>
            <a:endParaRPr lang="nl-NL"/>
          </a:p>
        </p:txBody>
      </p:sp>
      <p:sp>
        <p:nvSpPr>
          <p:cNvPr id="4" name="Tijdelijke aanduiding voor tekst 3">
            <a:extLst>
              <a:ext uri="{FF2B5EF4-FFF2-40B4-BE49-F238E27FC236}">
                <a16:creationId xmlns:a16="http://schemas.microsoft.com/office/drawing/2014/main" id="{6E0B4390-5812-283B-6CA1-647F262954B3}"/>
              </a:ext>
            </a:extLst>
          </p:cNvPr>
          <p:cNvSpPr>
            <a:spLocks noGrp="1"/>
          </p:cNvSpPr>
          <p:nvPr>
            <p:ph type="body" idx="2"/>
          </p:nvPr>
        </p:nvSpPr>
        <p:spPr/>
        <p:txBody>
          <a:bodyPr/>
          <a:lstStyle/>
          <a:p>
            <a:endParaRPr lang="nl-NL"/>
          </a:p>
        </p:txBody>
      </p:sp>
      <p:pic>
        <p:nvPicPr>
          <p:cNvPr id="9" name="Afbeelding 8">
            <a:extLst>
              <a:ext uri="{FF2B5EF4-FFF2-40B4-BE49-F238E27FC236}">
                <a16:creationId xmlns:a16="http://schemas.microsoft.com/office/drawing/2014/main" id="{10AFD50F-0456-D582-5329-836269583CE4}"/>
              </a:ext>
            </a:extLst>
          </p:cNvPr>
          <p:cNvPicPr>
            <a:picLocks noChangeAspect="1"/>
          </p:cNvPicPr>
          <p:nvPr/>
        </p:nvPicPr>
        <p:blipFill>
          <a:blip r:embed="rId2"/>
          <a:stretch>
            <a:fillRect/>
          </a:stretch>
        </p:blipFill>
        <p:spPr>
          <a:xfrm>
            <a:off x="3661454" y="1748902"/>
            <a:ext cx="4869091" cy="4716215"/>
          </a:xfrm>
          <a:prstGeom prst="rect">
            <a:avLst/>
          </a:prstGeom>
        </p:spPr>
      </p:pic>
    </p:spTree>
    <p:extLst>
      <p:ext uri="{BB962C8B-B14F-4D97-AF65-F5344CB8AC3E}">
        <p14:creationId xmlns:p14="http://schemas.microsoft.com/office/powerpoint/2010/main" val="86818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3" name="Titel 2">
            <a:extLst>
              <a:ext uri="{FF2B5EF4-FFF2-40B4-BE49-F238E27FC236}">
                <a16:creationId xmlns:a16="http://schemas.microsoft.com/office/drawing/2014/main" id="{0EAE4E14-3898-3405-623A-0DC8C8C1539C}"/>
              </a:ext>
            </a:extLst>
          </p:cNvPr>
          <p:cNvSpPr>
            <a:spLocks noGrp="1"/>
          </p:cNvSpPr>
          <p:nvPr>
            <p:ph type="title"/>
          </p:nvPr>
        </p:nvSpPr>
        <p:spPr/>
        <p:txBody>
          <a:bodyPr/>
          <a:lstStyle/>
          <a:p>
            <a:r>
              <a:rPr lang="nl-NL" dirty="0" err="1"/>
              <a:t>Actual</a:t>
            </a:r>
            <a:r>
              <a:rPr lang="nl-NL" dirty="0"/>
              <a:t> statevector</a:t>
            </a:r>
          </a:p>
        </p:txBody>
      </p:sp>
      <p:sp>
        <p:nvSpPr>
          <p:cNvPr id="5" name="Tijdelijke aanduiding voor tekst 4">
            <a:extLst>
              <a:ext uri="{FF2B5EF4-FFF2-40B4-BE49-F238E27FC236}">
                <a16:creationId xmlns:a16="http://schemas.microsoft.com/office/drawing/2014/main" id="{A736C6A3-E1D8-9E56-FFC9-D734731146A6}"/>
              </a:ext>
            </a:extLst>
          </p:cNvPr>
          <p:cNvSpPr>
            <a:spLocks noGrp="1"/>
          </p:cNvSpPr>
          <p:nvPr>
            <p:ph type="body" idx="1"/>
          </p:nvPr>
        </p:nvSpPr>
        <p:spPr/>
        <p:txBody>
          <a:bodyPr/>
          <a:lstStyle/>
          <a:p>
            <a:endParaRPr lang="nl-NL" dirty="0"/>
          </a:p>
        </p:txBody>
      </p:sp>
      <p:pic>
        <p:nvPicPr>
          <p:cNvPr id="1027" name="Picture 3">
            <a:extLst>
              <a:ext uri="{FF2B5EF4-FFF2-40B4-BE49-F238E27FC236}">
                <a16:creationId xmlns:a16="http://schemas.microsoft.com/office/drawing/2014/main" id="{D0F62B7D-2D52-BAA6-8B59-8113CC4AA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200" y="5428218"/>
            <a:ext cx="1446234" cy="3414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D5B920-8B52-FD24-8225-D5A977B90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2117566"/>
            <a:ext cx="77914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6C0B511-ADDF-BEFB-9211-CC7289CDF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885" y="2849008"/>
            <a:ext cx="45053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title"/>
          </p:nvPr>
        </p:nvSpPr>
        <p:spPr>
          <a:xfrm>
            <a:off x="1" y="12827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Missing transition function</a:t>
            </a:r>
            <a:endParaRPr/>
          </a:p>
        </p:txBody>
      </p:sp>
      <p:sp>
        <p:nvSpPr>
          <p:cNvPr id="510" name="Google Shape;510;p53"/>
          <p:cNvSpPr txBox="1">
            <a:spLocks noGrp="1"/>
          </p:cNvSpPr>
          <p:nvPr>
            <p:ph type="body" idx="1"/>
          </p:nvPr>
        </p:nvSpPr>
        <p:spPr>
          <a:xfrm>
            <a:off x="0" y="2154077"/>
            <a:ext cx="12187800" cy="2071800"/>
          </a:xfrm>
          <a:prstGeom prst="rect">
            <a:avLst/>
          </a:prstGeom>
        </p:spPr>
        <p:txBody>
          <a:bodyPr spcFirstLastPara="1" wrap="square" lIns="982075" tIns="45700" rIns="270000" bIns="45700" anchor="t" anchorCtr="0">
            <a:noAutofit/>
          </a:bodyPr>
          <a:lstStyle/>
          <a:p>
            <a:pPr marL="457200" lvl="0" indent="0" algn="l" rtl="0">
              <a:spcBef>
                <a:spcPts val="360"/>
              </a:spcBef>
              <a:spcAft>
                <a:spcPts val="0"/>
              </a:spcAft>
              <a:buNone/>
            </a:pPr>
            <a:endParaRPr dirty="0"/>
          </a:p>
          <a:p>
            <a:pPr marL="457200" lvl="0" indent="-342900" algn="l" rtl="0">
              <a:spcBef>
                <a:spcPts val="360"/>
              </a:spcBef>
              <a:spcAft>
                <a:spcPts val="0"/>
              </a:spcAft>
              <a:buSzPts val="1800"/>
              <a:buChar char="-"/>
            </a:pPr>
            <a:r>
              <a:rPr lang="en-GB" dirty="0"/>
              <a:t>The EKF needs a transition function:</a:t>
            </a:r>
            <a:endParaRPr dirty="0"/>
          </a:p>
          <a:p>
            <a:pPr marL="0" lvl="0" indent="0" algn="l" rtl="0">
              <a:spcBef>
                <a:spcPts val="360"/>
              </a:spcBef>
              <a:spcAft>
                <a:spcPts val="0"/>
              </a:spcAft>
              <a:buNone/>
            </a:pPr>
            <a:endParaRPr dirty="0"/>
          </a:p>
          <a:p>
            <a:pPr marL="457200" lvl="0" indent="-342900" algn="l" rtl="0">
              <a:spcBef>
                <a:spcPts val="360"/>
              </a:spcBef>
              <a:spcAft>
                <a:spcPts val="0"/>
              </a:spcAft>
              <a:buSzPts val="1800"/>
              <a:buChar char="-"/>
            </a:pPr>
            <a:r>
              <a:rPr lang="en-GB" dirty="0"/>
              <a:t>Current implementation:</a:t>
            </a:r>
            <a:endParaRPr dirty="0"/>
          </a:p>
        </p:txBody>
      </p:sp>
      <p:pic>
        <p:nvPicPr>
          <p:cNvPr id="511" name="Google Shape;511;p53"/>
          <p:cNvPicPr preferRelativeResize="0"/>
          <p:nvPr/>
        </p:nvPicPr>
        <p:blipFill>
          <a:blip r:embed="rId3">
            <a:alphaModFix/>
          </a:blip>
          <a:stretch>
            <a:fillRect/>
          </a:stretch>
        </p:blipFill>
        <p:spPr>
          <a:xfrm>
            <a:off x="8028300" y="2620892"/>
            <a:ext cx="2152650" cy="404365"/>
          </a:xfrm>
          <a:prstGeom prst="rect">
            <a:avLst/>
          </a:prstGeom>
          <a:noFill/>
          <a:ln>
            <a:noFill/>
          </a:ln>
        </p:spPr>
      </p:pic>
      <p:pic>
        <p:nvPicPr>
          <p:cNvPr id="512" name="Google Shape;512;p53"/>
          <p:cNvPicPr preferRelativeResize="0"/>
          <p:nvPr/>
        </p:nvPicPr>
        <p:blipFill>
          <a:blip r:embed="rId4">
            <a:alphaModFix/>
          </a:blip>
          <a:stretch>
            <a:fillRect/>
          </a:stretch>
        </p:blipFill>
        <p:spPr>
          <a:xfrm>
            <a:off x="5575525" y="3565156"/>
            <a:ext cx="3781425" cy="406862"/>
          </a:xfrm>
          <a:prstGeom prst="rect">
            <a:avLst/>
          </a:prstGeom>
          <a:noFill/>
          <a:ln>
            <a:noFill/>
          </a:ln>
        </p:spPr>
      </p:pic>
      <p:pic>
        <p:nvPicPr>
          <p:cNvPr id="513" name="Google Shape;513;p53"/>
          <p:cNvPicPr preferRelativeResize="0"/>
          <p:nvPr/>
        </p:nvPicPr>
        <p:blipFill>
          <a:blip r:embed="rId5">
            <a:alphaModFix/>
          </a:blip>
          <a:stretch>
            <a:fillRect/>
          </a:stretch>
        </p:blipFill>
        <p:spPr>
          <a:xfrm>
            <a:off x="4383575" y="4304952"/>
            <a:ext cx="3314174" cy="2327323"/>
          </a:xfrm>
          <a:prstGeom prst="rect">
            <a:avLst/>
          </a:prstGeom>
          <a:noFill/>
          <a:ln>
            <a:noFill/>
          </a:ln>
        </p:spPr>
      </p:pic>
      <p:pic>
        <p:nvPicPr>
          <p:cNvPr id="520" name="Google Shape;520;p53"/>
          <p:cNvPicPr preferRelativeResize="0"/>
          <p:nvPr/>
        </p:nvPicPr>
        <p:blipFill>
          <a:blip r:embed="rId6">
            <a:alphaModFix/>
          </a:blip>
          <a:stretch>
            <a:fillRect/>
          </a:stretch>
        </p:blipFill>
        <p:spPr>
          <a:xfrm>
            <a:off x="8091250" y="1455013"/>
            <a:ext cx="1559144" cy="447675"/>
          </a:xfrm>
          <a:prstGeom prst="rect">
            <a:avLst/>
          </a:prstGeom>
          <a:noFill/>
          <a:ln>
            <a:noFill/>
          </a:ln>
        </p:spPr>
      </p:pic>
    </p:spTree>
    <p:extLst>
      <p:ext uri="{BB962C8B-B14F-4D97-AF65-F5344CB8AC3E}">
        <p14:creationId xmlns:p14="http://schemas.microsoft.com/office/powerpoint/2010/main" val="14256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513"/>
                                        </p:tgtEl>
                                      </p:cBhvr>
                                    </p:animEffect>
                                    <p:set>
                                      <p:cBhvr>
                                        <p:cTn id="7" dur="1" fill="hold">
                                          <p:stCondLst>
                                            <p:cond delay="1000"/>
                                          </p:stCondLst>
                                        </p:cTn>
                                        <p:tgtEl>
                                          <p:spTgt spid="5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title"/>
          </p:nvPr>
        </p:nvSpPr>
        <p:spPr>
          <a:xfrm>
            <a:off x="1" y="12827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Missing transition function</a:t>
            </a:r>
            <a:endParaRPr/>
          </a:p>
        </p:txBody>
      </p:sp>
      <p:pic>
        <p:nvPicPr>
          <p:cNvPr id="511" name="Google Shape;511;p53"/>
          <p:cNvPicPr preferRelativeResize="0"/>
          <p:nvPr/>
        </p:nvPicPr>
        <p:blipFill>
          <a:blip r:embed="rId3">
            <a:alphaModFix/>
          </a:blip>
          <a:stretch>
            <a:fillRect/>
          </a:stretch>
        </p:blipFill>
        <p:spPr>
          <a:xfrm>
            <a:off x="8028300" y="2620892"/>
            <a:ext cx="2152650" cy="404365"/>
          </a:xfrm>
          <a:prstGeom prst="rect">
            <a:avLst/>
          </a:prstGeom>
          <a:noFill/>
          <a:ln>
            <a:noFill/>
          </a:ln>
        </p:spPr>
      </p:pic>
      <p:pic>
        <p:nvPicPr>
          <p:cNvPr id="512" name="Google Shape;512;p53"/>
          <p:cNvPicPr preferRelativeResize="0"/>
          <p:nvPr/>
        </p:nvPicPr>
        <p:blipFill>
          <a:blip r:embed="rId4">
            <a:alphaModFix/>
          </a:blip>
          <a:stretch>
            <a:fillRect/>
          </a:stretch>
        </p:blipFill>
        <p:spPr>
          <a:xfrm>
            <a:off x="5575525" y="3565156"/>
            <a:ext cx="3781425" cy="406862"/>
          </a:xfrm>
          <a:prstGeom prst="rect">
            <a:avLst/>
          </a:prstGeom>
          <a:noFill/>
          <a:ln>
            <a:noFill/>
          </a:ln>
        </p:spPr>
      </p:pic>
      <p:pic>
        <p:nvPicPr>
          <p:cNvPr id="513" name="Google Shape;513;p53"/>
          <p:cNvPicPr preferRelativeResize="0"/>
          <p:nvPr/>
        </p:nvPicPr>
        <p:blipFill>
          <a:blip r:embed="rId5">
            <a:alphaModFix/>
          </a:blip>
          <a:stretch>
            <a:fillRect/>
          </a:stretch>
        </p:blipFill>
        <p:spPr>
          <a:xfrm>
            <a:off x="4383575" y="4304952"/>
            <a:ext cx="3314174" cy="2327323"/>
          </a:xfrm>
          <a:prstGeom prst="rect">
            <a:avLst/>
          </a:prstGeom>
          <a:noFill/>
          <a:ln>
            <a:noFill/>
          </a:ln>
        </p:spPr>
      </p:pic>
      <p:pic>
        <p:nvPicPr>
          <p:cNvPr id="520" name="Google Shape;520;p53"/>
          <p:cNvPicPr preferRelativeResize="0"/>
          <p:nvPr/>
        </p:nvPicPr>
        <p:blipFill>
          <a:blip r:embed="rId6">
            <a:alphaModFix/>
          </a:blip>
          <a:stretch>
            <a:fillRect/>
          </a:stretch>
        </p:blipFill>
        <p:spPr>
          <a:xfrm>
            <a:off x="8091250" y="1455013"/>
            <a:ext cx="1559144" cy="447675"/>
          </a:xfrm>
          <a:prstGeom prst="rect">
            <a:avLst/>
          </a:prstGeom>
          <a:noFill/>
          <a:ln>
            <a:noFill/>
          </a:ln>
        </p:spPr>
      </p:pic>
      <p:sp>
        <p:nvSpPr>
          <p:cNvPr id="3" name="Tijdelijke aanduiding voor tekst 2">
            <a:extLst>
              <a:ext uri="{FF2B5EF4-FFF2-40B4-BE49-F238E27FC236}">
                <a16:creationId xmlns:a16="http://schemas.microsoft.com/office/drawing/2014/main" id="{7DECD16A-6A7B-38C7-6749-94AA99FE309B}"/>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705629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513"/>
                                        </p:tgtEl>
                                      </p:cBhvr>
                                    </p:animEffect>
                                    <p:set>
                                      <p:cBhvr>
                                        <p:cTn id="7" dur="1" fill="hold">
                                          <p:stCondLst>
                                            <p:cond delay="1000"/>
                                          </p:stCondLst>
                                        </p:cTn>
                                        <p:tgtEl>
                                          <p:spTgt spid="5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6"/>
          <p:cNvSpPr txBox="1">
            <a:spLocks noGrp="1"/>
          </p:cNvSpPr>
          <p:nvPr>
            <p:ph type="title"/>
          </p:nvPr>
        </p:nvSpPr>
        <p:spPr>
          <a:xfrm>
            <a:off x="335361" y="1340768"/>
            <a:ext cx="4285324" cy="864096"/>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sz="2400"/>
              <a:t>Problem 2: Noise</a:t>
            </a:r>
            <a:endParaRPr sz="2400"/>
          </a:p>
        </p:txBody>
      </p:sp>
      <p:pic>
        <p:nvPicPr>
          <p:cNvPr id="657" name="Google Shape;657;p66"/>
          <p:cNvPicPr preferRelativeResize="0">
            <a:picLocks noGrp="1"/>
          </p:cNvPicPr>
          <p:nvPr>
            <p:ph type="pic" idx="2"/>
          </p:nvPr>
        </p:nvPicPr>
        <p:blipFill>
          <a:blip r:embed="rId3">
            <a:alphaModFix/>
          </a:blip>
          <a:stretch>
            <a:fillRect/>
          </a:stretch>
        </p:blipFill>
        <p:spPr>
          <a:xfrm>
            <a:off x="5458675" y="1904300"/>
            <a:ext cx="6569229" cy="4320301"/>
          </a:xfrm>
          <a:prstGeom prst="rect">
            <a:avLst/>
          </a:prstGeom>
          <a:noFill/>
          <a:ln>
            <a:noFill/>
          </a:ln>
        </p:spPr>
      </p:pic>
      <p:sp>
        <p:nvSpPr>
          <p:cNvPr id="658" name="Google Shape;658;p66"/>
          <p:cNvSpPr txBox="1">
            <a:spLocks noGrp="1"/>
          </p:cNvSpPr>
          <p:nvPr>
            <p:ph type="body" idx="2"/>
          </p:nvPr>
        </p:nvSpPr>
        <p:spPr>
          <a:xfrm>
            <a:off x="335361" y="2204864"/>
            <a:ext cx="4285324" cy="4320480"/>
          </a:xfrm>
          <a:prstGeom prst="rect">
            <a:avLst/>
          </a:prstGeom>
        </p:spPr>
        <p:txBody>
          <a:bodyPr spcFirstLastPara="1" wrap="square" lIns="982075" tIns="45700" rIns="270000" bIns="45700" anchor="t" anchorCtr="0">
            <a:noAutofit/>
          </a:bodyPr>
          <a:lstStyle/>
          <a:p>
            <a:pPr marL="457200" lvl="0" indent="-368300" algn="l" rtl="0">
              <a:spcBef>
                <a:spcPts val="280"/>
              </a:spcBef>
              <a:spcAft>
                <a:spcPts val="0"/>
              </a:spcAft>
              <a:buSzPts val="2200"/>
              <a:buChar char="-"/>
            </a:pPr>
            <a:r>
              <a:rPr lang="en-GB" sz="2200"/>
              <a:t>Only 56.6% of scaling factors within the statevector are within the range of plausible values</a:t>
            </a:r>
            <a:endParaRPr sz="2200"/>
          </a:p>
          <a:p>
            <a:pPr marL="457200" lvl="0" indent="-368300" algn="l" rtl="0">
              <a:spcBef>
                <a:spcPts val="0"/>
              </a:spcBef>
              <a:spcAft>
                <a:spcPts val="0"/>
              </a:spcAft>
              <a:buSzPts val="2200"/>
              <a:buChar char="-"/>
            </a:pPr>
            <a:r>
              <a:rPr lang="en-GB" sz="2200"/>
              <a:t>Spatial noise is main source of noise</a:t>
            </a:r>
            <a:endParaRPr sz="2200"/>
          </a:p>
          <a:p>
            <a:pPr marL="457200" lvl="0" indent="-368300" algn="l" rtl="0">
              <a:spcBef>
                <a:spcPts val="0"/>
              </a:spcBef>
              <a:spcAft>
                <a:spcPts val="0"/>
              </a:spcAft>
              <a:buSzPts val="2200"/>
              <a:buChar char="-"/>
            </a:pPr>
            <a:r>
              <a:rPr lang="en-GB" sz="2200"/>
              <a:t>Most constrained regions are the TransCom regions</a:t>
            </a:r>
            <a:endParaRPr sz="2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7"/>
          <p:cNvSpPr txBox="1">
            <a:spLocks noGrp="1"/>
          </p:cNvSpPr>
          <p:nvPr>
            <p:ph type="title"/>
          </p:nvPr>
        </p:nvSpPr>
        <p:spPr>
          <a:xfrm>
            <a:off x="335361" y="1340768"/>
            <a:ext cx="4285324" cy="864096"/>
          </a:xfrm>
          <a:prstGeom prst="rect">
            <a:avLst/>
          </a:prstGeom>
        </p:spPr>
        <p:txBody>
          <a:bodyPr spcFirstLastPara="1" wrap="square" lIns="982800" tIns="46800" rIns="270000" bIns="46800" anchor="b" anchorCtr="0">
            <a:noAutofit/>
          </a:bodyPr>
          <a:lstStyle/>
          <a:p>
            <a:pPr marL="0" lvl="0" indent="0" algn="l" rtl="0">
              <a:spcBef>
                <a:spcPts val="0"/>
              </a:spcBef>
              <a:spcAft>
                <a:spcPts val="0"/>
              </a:spcAft>
              <a:buNone/>
            </a:pPr>
            <a:r>
              <a:rPr lang="en-GB" sz="2200"/>
              <a:t>Problem 2: Noise</a:t>
            </a:r>
            <a:endParaRPr sz="2200"/>
          </a:p>
        </p:txBody>
      </p:sp>
      <p:pic>
        <p:nvPicPr>
          <p:cNvPr id="665" name="Google Shape;665;p67"/>
          <p:cNvPicPr preferRelativeResize="0">
            <a:picLocks noGrp="1"/>
          </p:cNvPicPr>
          <p:nvPr>
            <p:ph type="pic" idx="2"/>
          </p:nvPr>
        </p:nvPicPr>
        <p:blipFill>
          <a:blip r:embed="rId3">
            <a:alphaModFix/>
          </a:blip>
          <a:stretch>
            <a:fillRect/>
          </a:stretch>
        </p:blipFill>
        <p:spPr>
          <a:xfrm>
            <a:off x="5377886" y="1830449"/>
            <a:ext cx="5966726" cy="3197091"/>
          </a:xfrm>
          <a:prstGeom prst="rect">
            <a:avLst/>
          </a:prstGeom>
          <a:noFill/>
          <a:ln>
            <a:noFill/>
          </a:ln>
        </p:spPr>
      </p:pic>
      <p:sp>
        <p:nvSpPr>
          <p:cNvPr id="666" name="Google Shape;666;p67"/>
          <p:cNvSpPr txBox="1">
            <a:spLocks noGrp="1"/>
          </p:cNvSpPr>
          <p:nvPr>
            <p:ph type="body" idx="2"/>
          </p:nvPr>
        </p:nvSpPr>
        <p:spPr>
          <a:xfrm>
            <a:off x="335361" y="2204864"/>
            <a:ext cx="4285324" cy="4320480"/>
          </a:xfrm>
          <a:prstGeom prst="rect">
            <a:avLst/>
          </a:prstGeom>
        </p:spPr>
        <p:txBody>
          <a:bodyPr spcFirstLastPara="1" wrap="square" lIns="982075" tIns="45700" rIns="270000" bIns="45700" anchor="t" anchorCtr="0">
            <a:noAutofit/>
          </a:bodyPr>
          <a:lstStyle/>
          <a:p>
            <a:pPr marL="457200" lvl="0" indent="-368300" algn="l" rtl="0">
              <a:spcBef>
                <a:spcPts val="280"/>
              </a:spcBef>
              <a:spcAft>
                <a:spcPts val="0"/>
              </a:spcAft>
              <a:buSzPts val="2200"/>
              <a:buChar char="-"/>
            </a:pPr>
            <a:r>
              <a:rPr lang="en-GB" sz="2200"/>
              <a:t>Drop least constrained TransCom regions</a:t>
            </a:r>
            <a:endParaRPr sz="2200"/>
          </a:p>
          <a:p>
            <a:pPr marL="457200" lvl="0" indent="-368300" algn="l" rtl="0">
              <a:spcBef>
                <a:spcPts val="0"/>
              </a:spcBef>
              <a:spcAft>
                <a:spcPts val="0"/>
              </a:spcAft>
              <a:buSzPts val="2200"/>
              <a:buChar char="-"/>
            </a:pPr>
            <a:r>
              <a:rPr lang="en-GB" sz="2200"/>
              <a:t>Switch to single scaling factor per ecoregion</a:t>
            </a:r>
            <a:endParaRPr sz="2200"/>
          </a:p>
          <a:p>
            <a:pPr marL="457200" lvl="0" indent="-368300" algn="l" rtl="0">
              <a:spcBef>
                <a:spcPts val="0"/>
              </a:spcBef>
              <a:spcAft>
                <a:spcPts val="0"/>
              </a:spcAft>
              <a:buSzPts val="2200"/>
              <a:buChar char="-"/>
            </a:pPr>
            <a:r>
              <a:rPr lang="en-GB" sz="2200"/>
              <a:t>Analyse TransCom regions separately.</a:t>
            </a:r>
            <a:endParaRPr sz="2200"/>
          </a:p>
        </p:txBody>
      </p:sp>
      <p:pic>
        <p:nvPicPr>
          <p:cNvPr id="667" name="Google Shape;667;p67"/>
          <p:cNvPicPr preferRelativeResize="0"/>
          <p:nvPr/>
        </p:nvPicPr>
        <p:blipFill>
          <a:blip r:embed="rId4">
            <a:alphaModFix/>
          </a:blip>
          <a:stretch>
            <a:fillRect/>
          </a:stretch>
        </p:blipFill>
        <p:spPr>
          <a:xfrm>
            <a:off x="5513250" y="2395538"/>
            <a:ext cx="5695950" cy="2066925"/>
          </a:xfrm>
          <a:prstGeom prst="rect">
            <a:avLst/>
          </a:prstGeom>
          <a:noFill/>
          <a:ln>
            <a:noFill/>
          </a:ln>
        </p:spPr>
      </p:pic>
      <p:cxnSp>
        <p:nvCxnSpPr>
          <p:cNvPr id="668" name="Google Shape;668;p67"/>
          <p:cNvCxnSpPr/>
          <p:nvPr/>
        </p:nvCxnSpPr>
        <p:spPr>
          <a:xfrm>
            <a:off x="8406450" y="4202150"/>
            <a:ext cx="2091600" cy="0"/>
          </a:xfrm>
          <a:prstGeom prst="straightConnector1">
            <a:avLst/>
          </a:prstGeom>
          <a:noFill/>
          <a:ln w="19050" cap="flat" cmpd="sng">
            <a:solidFill>
              <a:srgbClr val="000000"/>
            </a:solidFill>
            <a:prstDash val="dash"/>
            <a:round/>
            <a:headEnd type="none" w="med" len="med"/>
            <a:tailEnd type="none" w="med" len="med"/>
          </a:ln>
        </p:spPr>
      </p:cxnSp>
      <p:cxnSp>
        <p:nvCxnSpPr>
          <p:cNvPr id="669" name="Google Shape;669;p67"/>
          <p:cNvCxnSpPr/>
          <p:nvPr/>
        </p:nvCxnSpPr>
        <p:spPr>
          <a:xfrm>
            <a:off x="8406450" y="3525575"/>
            <a:ext cx="2091600" cy="0"/>
          </a:xfrm>
          <a:prstGeom prst="straightConnector1">
            <a:avLst/>
          </a:prstGeom>
          <a:noFill/>
          <a:ln w="19050" cap="flat" cmpd="sng">
            <a:solidFill>
              <a:srgbClr val="000000"/>
            </a:solidFill>
            <a:prstDash val="dash"/>
            <a:round/>
            <a:headEnd type="none" w="med" len="med"/>
            <a:tailEnd type="none" w="med" len="med"/>
          </a:ln>
        </p:spPr>
      </p:cxnSp>
      <p:cxnSp>
        <p:nvCxnSpPr>
          <p:cNvPr id="670" name="Google Shape;670;p67"/>
          <p:cNvCxnSpPr/>
          <p:nvPr/>
        </p:nvCxnSpPr>
        <p:spPr>
          <a:xfrm>
            <a:off x="8406450" y="3984050"/>
            <a:ext cx="2091600" cy="0"/>
          </a:xfrm>
          <a:prstGeom prst="straightConnector1">
            <a:avLst/>
          </a:prstGeom>
          <a:noFill/>
          <a:ln w="19050" cap="flat" cmpd="sng">
            <a:solidFill>
              <a:srgbClr val="000000"/>
            </a:solidFill>
            <a:prstDash val="dash"/>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65"/>
                                        </p:tgtEl>
                                      </p:cBhvr>
                                    </p:animEffect>
                                    <p:set>
                                      <p:cBhvr>
                                        <p:cTn id="7" dur="1" fill="hold">
                                          <p:stCondLst>
                                            <p:cond delay="1000"/>
                                          </p:stCondLst>
                                        </p:cTn>
                                        <p:tgtEl>
                                          <p:spTgt spid="66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7"/>
                                        </p:tgtEl>
                                        <p:attrNameLst>
                                          <p:attrName>style.visibility</p:attrName>
                                        </p:attrNameLst>
                                      </p:cBhvr>
                                      <p:to>
                                        <p:strVal val="visible"/>
                                      </p:to>
                                    </p:set>
                                    <p:animEffect transition="in" filter="fade">
                                      <p:cBhvr>
                                        <p:cTn id="10" dur="1000"/>
                                        <p:tgtEl>
                                          <p:spTgt spid="6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8"/>
                                        </p:tgtEl>
                                        <p:attrNameLst>
                                          <p:attrName>style.visibility</p:attrName>
                                        </p:attrNameLst>
                                      </p:cBhvr>
                                      <p:to>
                                        <p:strVal val="visible"/>
                                      </p:to>
                                    </p:set>
                                    <p:animEffect transition="in" filter="fade">
                                      <p:cBhvr>
                                        <p:cTn id="15" dur="1000"/>
                                        <p:tgtEl>
                                          <p:spTgt spid="6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9"/>
                                        </p:tgtEl>
                                        <p:attrNameLst>
                                          <p:attrName>style.visibility</p:attrName>
                                        </p:attrNameLst>
                                      </p:cBhvr>
                                      <p:to>
                                        <p:strVal val="visible"/>
                                      </p:to>
                                    </p:set>
                                    <p:animEffect transition="in" filter="fade">
                                      <p:cBhvr>
                                        <p:cTn id="20" dur="1000"/>
                                        <p:tgtEl>
                                          <p:spTgt spid="669"/>
                                        </p:tgtEl>
                                      </p:cBhvr>
                                    </p:animEffect>
                                  </p:childTnLst>
                                </p:cTn>
                              </p:par>
                              <p:par>
                                <p:cTn id="21" presetID="10" presetClass="exit" presetSubtype="0" fill="hold" nodeType="withEffect">
                                  <p:stCondLst>
                                    <p:cond delay="0"/>
                                  </p:stCondLst>
                                  <p:childTnLst>
                                    <p:animEffect transition="out" filter="fade">
                                      <p:cBhvr>
                                        <p:cTn id="22" dur="1000"/>
                                        <p:tgtEl>
                                          <p:spTgt spid="668"/>
                                        </p:tgtEl>
                                      </p:cBhvr>
                                    </p:animEffect>
                                    <p:set>
                                      <p:cBhvr>
                                        <p:cTn id="23" dur="1" fill="hold">
                                          <p:stCondLst>
                                            <p:cond delay="1000"/>
                                          </p:stCondLst>
                                        </p:cTn>
                                        <p:tgtEl>
                                          <p:spTgt spid="66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70"/>
                                        </p:tgtEl>
                                        <p:attrNameLst>
                                          <p:attrName>style.visibility</p:attrName>
                                        </p:attrNameLst>
                                      </p:cBhvr>
                                      <p:to>
                                        <p:strVal val="visible"/>
                                      </p:to>
                                    </p:set>
                                    <p:animEffect transition="in" filter="fade">
                                      <p:cBhvr>
                                        <p:cTn id="28" dur="1000"/>
                                        <p:tgtEl>
                                          <p:spTgt spid="670"/>
                                        </p:tgtEl>
                                      </p:cBhvr>
                                    </p:animEffect>
                                  </p:childTnLst>
                                </p:cTn>
                              </p:par>
                              <p:par>
                                <p:cTn id="29" presetID="10" presetClass="exit" presetSubtype="0" fill="hold" nodeType="withEffect">
                                  <p:stCondLst>
                                    <p:cond delay="0"/>
                                  </p:stCondLst>
                                  <p:childTnLst>
                                    <p:animEffect transition="out" filter="fade">
                                      <p:cBhvr>
                                        <p:cTn id="30" dur="1000"/>
                                        <p:tgtEl>
                                          <p:spTgt spid="669"/>
                                        </p:tgtEl>
                                      </p:cBhvr>
                                    </p:animEffect>
                                    <p:set>
                                      <p:cBhvr>
                                        <p:cTn id="31" dur="1" fill="hold">
                                          <p:stCondLst>
                                            <p:cond delay="1000"/>
                                          </p:stCondLst>
                                        </p:cTn>
                                        <p:tgtEl>
                                          <p:spTgt spid="6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2251" y="1319750"/>
            <a:ext cx="12187500" cy="792000"/>
          </a:xfrm>
          <a:prstGeom prst="rect">
            <a:avLst/>
          </a:prstGeom>
          <a:noFill/>
          <a:ln>
            <a:noFill/>
          </a:ln>
        </p:spPr>
        <p:txBody>
          <a:bodyPr spcFirstLastPara="1" wrap="square" lIns="982800" tIns="46800" rIns="270000" bIns="46800" anchor="ctr" anchorCtr="0">
            <a:noAutofit/>
          </a:bodyPr>
          <a:lstStyle/>
          <a:p>
            <a:pPr marL="0" lvl="0" indent="0" algn="l" rtl="0">
              <a:lnSpc>
                <a:spcPct val="100000"/>
              </a:lnSpc>
              <a:spcBef>
                <a:spcPts val="0"/>
              </a:spcBef>
              <a:spcAft>
                <a:spcPts val="0"/>
              </a:spcAft>
              <a:buSzPts val="1500"/>
              <a:buNone/>
            </a:pPr>
            <a:r>
              <a:rPr lang="en-GB" sz="4200" dirty="0"/>
              <a:t>Exemplary videos - biosphere flux</a:t>
            </a:r>
            <a:endParaRPr sz="4200" dirty="0"/>
          </a:p>
        </p:txBody>
      </p:sp>
      <p:sp>
        <p:nvSpPr>
          <p:cNvPr id="255" name="Google Shape;255;p31"/>
          <p:cNvSpPr txBox="1">
            <a:spLocks noGrp="1"/>
          </p:cNvSpPr>
          <p:nvPr>
            <p:ph type="body" idx="1"/>
          </p:nvPr>
        </p:nvSpPr>
        <p:spPr>
          <a:xfrm>
            <a:off x="1" y="2154077"/>
            <a:ext cx="12187500" cy="4449900"/>
          </a:xfrm>
          <a:prstGeom prst="rect">
            <a:avLst/>
          </a:prstGeom>
          <a:noFill/>
          <a:ln>
            <a:noFill/>
          </a:ln>
        </p:spPr>
        <p:txBody>
          <a:bodyPr spcFirstLastPara="1" wrap="square" lIns="982075" tIns="45700" rIns="270000" bIns="45700" anchor="t" anchorCtr="0">
            <a:noAutofit/>
          </a:bodyPr>
          <a:lstStyle/>
          <a:p>
            <a:pPr marL="0" lvl="0" indent="0" algn="l" rtl="0">
              <a:lnSpc>
                <a:spcPct val="100000"/>
              </a:lnSpc>
              <a:spcBef>
                <a:spcPts val="400"/>
              </a:spcBef>
              <a:spcAft>
                <a:spcPts val="0"/>
              </a:spcAft>
              <a:buSzPts val="1900"/>
              <a:buNone/>
            </a:pPr>
            <a:endParaRPr/>
          </a:p>
        </p:txBody>
      </p:sp>
      <p:pic>
        <p:nvPicPr>
          <p:cNvPr id="256" name="Google Shape;256;p31" title="biosfeer_prior.mp4">
            <a:hlinkClick r:id="rId3"/>
          </p:cNvPr>
          <p:cNvPicPr preferRelativeResize="0"/>
          <p:nvPr/>
        </p:nvPicPr>
        <p:blipFill rotWithShape="1">
          <a:blip r:embed="rId4">
            <a:alphaModFix/>
          </a:blip>
          <a:srcRect/>
          <a:stretch/>
        </p:blipFill>
        <p:spPr>
          <a:xfrm>
            <a:off x="0" y="2111753"/>
            <a:ext cx="12192000" cy="4534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1DDB3-1F3C-A919-5169-4498DB02E36C}"/>
              </a:ext>
            </a:extLst>
          </p:cNvPr>
          <p:cNvSpPr>
            <a:spLocks noGrp="1"/>
          </p:cNvSpPr>
          <p:nvPr>
            <p:ph type="title"/>
          </p:nvPr>
        </p:nvSpPr>
        <p:spPr/>
        <p:txBody>
          <a:bodyPr/>
          <a:lstStyle/>
          <a:p>
            <a:r>
              <a:rPr lang="en-GB" dirty="0"/>
              <a:t>Bottom up approach</a:t>
            </a:r>
            <a:endParaRPr lang="nl-NL" dirty="0"/>
          </a:p>
        </p:txBody>
      </p:sp>
      <p:pic>
        <p:nvPicPr>
          <p:cNvPr id="3" name="Google Shape;124;p19">
            <a:extLst>
              <a:ext uri="{FF2B5EF4-FFF2-40B4-BE49-F238E27FC236}">
                <a16:creationId xmlns:a16="http://schemas.microsoft.com/office/drawing/2014/main" id="{C44E5B66-D96A-18B2-6FAF-0839DD52CB90}"/>
              </a:ext>
            </a:extLst>
          </p:cNvPr>
          <p:cNvPicPr preferRelativeResize="0"/>
          <p:nvPr/>
        </p:nvPicPr>
        <p:blipFill>
          <a:blip r:embed="rId2"/>
          <a:srcRect/>
          <a:stretch/>
        </p:blipFill>
        <p:spPr>
          <a:xfrm>
            <a:off x="2870835" y="1524532"/>
            <a:ext cx="6408000" cy="5118168"/>
          </a:xfrm>
          <a:prstGeom prst="rect">
            <a:avLst/>
          </a:prstGeom>
          <a:noFill/>
          <a:ln>
            <a:noFill/>
          </a:ln>
        </p:spPr>
      </p:pic>
    </p:spTree>
    <p:extLst>
      <p:ext uri="{BB962C8B-B14F-4D97-AF65-F5344CB8AC3E}">
        <p14:creationId xmlns:p14="http://schemas.microsoft.com/office/powerpoint/2010/main" val="352734666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50000" y="50000"/>
                                    </p:animScale>
                                  </p:childTnLst>
                                </p:cTn>
                              </p:par>
                              <p:par>
                                <p:cTn id="7" presetID="42" presetClass="path" presetSubtype="0" accel="50000" decel="50000" fill="hold" nodeType="withEffect">
                                  <p:stCondLst>
                                    <p:cond delay="0"/>
                                  </p:stCondLst>
                                  <p:childTnLst>
                                    <p:animMotion origin="layout" path="M 2.91667E-6 -3.7037E-7 L 2.91667E-6 0.21482 " pathEditMode="relative" rAng="0" ptsTypes="AA">
                                      <p:cBhvr>
                                        <p:cTn id="8" dur="2000" fill="hold"/>
                                        <p:tgtEl>
                                          <p:spTgt spid="3"/>
                                        </p:tgtEl>
                                        <p:attrNameLst>
                                          <p:attrName>ppt_x</p:attrName>
                                          <p:attrName>ppt_y</p:attrName>
                                        </p:attrNameLst>
                                      </p:cBhvr>
                                      <p:rCtr x="0" y="1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0" y="1311600"/>
            <a:ext cx="9877200" cy="8646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a:t>Examplairy videos - ocean flux</a:t>
            </a:r>
            <a:endParaRPr/>
          </a:p>
        </p:txBody>
      </p:sp>
      <p:sp>
        <p:nvSpPr>
          <p:cNvPr id="262" name="Google Shape;262;p32"/>
          <p:cNvSpPr txBox="1">
            <a:spLocks noGrp="1"/>
          </p:cNvSpPr>
          <p:nvPr>
            <p:ph type="body" idx="1"/>
          </p:nvPr>
        </p:nvSpPr>
        <p:spPr>
          <a:xfrm>
            <a:off x="1" y="2872104"/>
            <a:ext cx="16250400" cy="5933100"/>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263" name="Google Shape;263;p32" title="ocean_prior.mp4">
            <a:hlinkClick r:id="rId3"/>
          </p:cNvPr>
          <p:cNvPicPr preferRelativeResize="0"/>
          <p:nvPr/>
        </p:nvPicPr>
        <p:blipFill>
          <a:blip r:embed="rId4">
            <a:alphaModFix/>
          </a:blip>
          <a:stretch>
            <a:fillRect/>
          </a:stretch>
        </p:blipFill>
        <p:spPr>
          <a:xfrm>
            <a:off x="0" y="2111753"/>
            <a:ext cx="12192001" cy="4534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9"/>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sz="4200"/>
              <a:t>Examplairy videos - optimized biosphere flux</a:t>
            </a:r>
            <a:endParaRPr sz="4200"/>
          </a:p>
        </p:txBody>
      </p:sp>
      <p:sp>
        <p:nvSpPr>
          <p:cNvPr id="480" name="Google Shape;480;p49"/>
          <p:cNvSpPr txBox="1">
            <a:spLocks noGrp="1"/>
          </p:cNvSpPr>
          <p:nvPr>
            <p:ph type="body" idx="1"/>
          </p:nvPr>
        </p:nvSpPr>
        <p:spPr>
          <a:xfrm>
            <a:off x="1" y="1455578"/>
            <a:ext cx="12187800" cy="5148300"/>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481" name="Google Shape;481;p49" title="biosfeer_optimised.mp4">
            <a:hlinkClick r:id="rId3"/>
          </p:cNvPr>
          <p:cNvPicPr preferRelativeResize="0"/>
          <p:nvPr/>
        </p:nvPicPr>
        <p:blipFill>
          <a:blip r:embed="rId4">
            <a:alphaModFix/>
          </a:blip>
          <a:stretch>
            <a:fillRect/>
          </a:stretch>
        </p:blipFill>
        <p:spPr>
          <a:xfrm>
            <a:off x="0" y="2111753"/>
            <a:ext cx="12192001" cy="4534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1" y="584200"/>
            <a:ext cx="12187768" cy="792162"/>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sz="4200"/>
              <a:t>Examplairy videos - optimized ocean flux</a:t>
            </a:r>
            <a:endParaRPr sz="4200"/>
          </a:p>
        </p:txBody>
      </p:sp>
      <p:sp>
        <p:nvSpPr>
          <p:cNvPr id="487" name="Google Shape;487;p50"/>
          <p:cNvSpPr txBox="1">
            <a:spLocks noGrp="1"/>
          </p:cNvSpPr>
          <p:nvPr>
            <p:ph type="body" idx="1"/>
          </p:nvPr>
        </p:nvSpPr>
        <p:spPr>
          <a:xfrm>
            <a:off x="1" y="1455578"/>
            <a:ext cx="12187768" cy="5148422"/>
          </a:xfrm>
          <a:prstGeom prst="rect">
            <a:avLst/>
          </a:prstGeom>
        </p:spPr>
        <p:txBody>
          <a:bodyPr spcFirstLastPara="1" wrap="square" lIns="982075" tIns="45700" rIns="270000" bIns="45700" anchor="t" anchorCtr="0">
            <a:noAutofit/>
          </a:bodyPr>
          <a:lstStyle/>
          <a:p>
            <a:pPr marL="0" lvl="0" indent="0" algn="l" rtl="0">
              <a:spcBef>
                <a:spcPts val="360"/>
              </a:spcBef>
              <a:spcAft>
                <a:spcPts val="0"/>
              </a:spcAft>
              <a:buNone/>
            </a:pPr>
            <a:endParaRPr/>
          </a:p>
        </p:txBody>
      </p:sp>
      <p:pic>
        <p:nvPicPr>
          <p:cNvPr id="488" name="Google Shape;488;p50" title="ocean_optimized.mp4">
            <a:hlinkClick r:id="rId3"/>
          </p:cNvPr>
          <p:cNvPicPr preferRelativeResize="0"/>
          <p:nvPr/>
        </p:nvPicPr>
        <p:blipFill>
          <a:blip r:embed="rId4">
            <a:alphaModFix/>
          </a:blip>
          <a:stretch>
            <a:fillRect/>
          </a:stretch>
        </p:blipFill>
        <p:spPr>
          <a:xfrm>
            <a:off x="0" y="2111753"/>
            <a:ext cx="12192001" cy="4534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5" name="Google Shape;135;p20"/>
          <p:cNvPicPr preferRelativeResize="0"/>
          <p:nvPr/>
        </p:nvPicPr>
        <p:blipFill>
          <a:blip r:embed="rId3"/>
          <a:srcRect/>
          <a:stretch/>
        </p:blipFill>
        <p:spPr>
          <a:xfrm>
            <a:off x="4488276" y="2029824"/>
            <a:ext cx="3200898" cy="4820400"/>
          </a:xfrm>
          <a:prstGeom prst="rect">
            <a:avLst/>
          </a:prstGeom>
          <a:noFill/>
          <a:ln>
            <a:noFill/>
          </a:ln>
        </p:spPr>
      </p:pic>
      <p:sp>
        <p:nvSpPr>
          <p:cNvPr id="134" name="Google Shape;134;p20"/>
          <p:cNvSpPr txBox="1">
            <a:spLocks noGrp="1"/>
          </p:cNvSpPr>
          <p:nvPr>
            <p:ph type="title"/>
          </p:nvPr>
        </p:nvSpPr>
        <p:spPr>
          <a:xfrm>
            <a:off x="1" y="584200"/>
            <a:ext cx="12187800" cy="792300"/>
          </a:xfrm>
          <a:prstGeom prst="rect">
            <a:avLst/>
          </a:prstGeom>
        </p:spPr>
        <p:txBody>
          <a:bodyPr spcFirstLastPara="1" wrap="square" lIns="982800" tIns="46800" rIns="270000" bIns="46800" anchor="ctr" anchorCtr="0">
            <a:noAutofit/>
          </a:bodyPr>
          <a:lstStyle/>
          <a:p>
            <a:pPr marL="0" lvl="0" indent="0" algn="l" rtl="0">
              <a:spcBef>
                <a:spcPts val="0"/>
              </a:spcBef>
              <a:spcAft>
                <a:spcPts val="0"/>
              </a:spcAft>
              <a:buNone/>
            </a:pPr>
            <a:r>
              <a:rPr lang="en-GB" dirty="0"/>
              <a:t>Budget imbalance</a:t>
            </a:r>
            <a:endParaRPr dirty="0"/>
          </a:p>
        </p:txBody>
      </p:sp>
      <p:pic>
        <p:nvPicPr>
          <p:cNvPr id="136" name="Google Shape;136;p20"/>
          <p:cNvPicPr preferRelativeResize="0"/>
          <p:nvPr/>
        </p:nvPicPr>
        <p:blipFill>
          <a:blip r:embed="rId4"/>
          <a:srcRect/>
          <a:stretch/>
        </p:blipFill>
        <p:spPr>
          <a:xfrm>
            <a:off x="474962" y="3731491"/>
            <a:ext cx="4752954" cy="269193"/>
          </a:xfrm>
          <a:prstGeom prst="rect">
            <a:avLst/>
          </a:prstGeom>
          <a:noFill/>
          <a:ln>
            <a:noFill/>
          </a:ln>
        </p:spPr>
      </p:pic>
      <p:pic>
        <p:nvPicPr>
          <p:cNvPr id="138" name="Google Shape;138;p20"/>
          <p:cNvPicPr preferRelativeResize="0"/>
          <p:nvPr/>
        </p:nvPicPr>
        <p:blipFill>
          <a:blip r:embed="rId5"/>
          <a:srcRect/>
          <a:stretch/>
        </p:blipFill>
        <p:spPr>
          <a:xfrm>
            <a:off x="4483275" y="4159413"/>
            <a:ext cx="3202200" cy="2687560"/>
          </a:xfrm>
          <a:prstGeom prst="rect">
            <a:avLst/>
          </a:prstGeom>
          <a:noFill/>
          <a:ln>
            <a:noFill/>
          </a:ln>
        </p:spPr>
      </p:pic>
      <p:pic>
        <p:nvPicPr>
          <p:cNvPr id="139" name="Google Shape;139;p20"/>
          <p:cNvPicPr preferRelativeResize="0"/>
          <p:nvPr/>
        </p:nvPicPr>
        <p:blipFill>
          <a:blip r:embed="rId6"/>
          <a:srcRect/>
          <a:stretch/>
        </p:blipFill>
        <p:spPr>
          <a:xfrm>
            <a:off x="4794911" y="2048402"/>
            <a:ext cx="2578898" cy="1465500"/>
          </a:xfrm>
          <a:prstGeom prst="rect">
            <a:avLst/>
          </a:prstGeom>
          <a:noFill/>
          <a:ln>
            <a:noFill/>
          </a:ln>
        </p:spPr>
      </p:pic>
      <p:sp>
        <p:nvSpPr>
          <p:cNvPr id="2" name="Titel 1">
            <a:extLst>
              <a:ext uri="{FF2B5EF4-FFF2-40B4-BE49-F238E27FC236}">
                <a16:creationId xmlns:a16="http://schemas.microsoft.com/office/drawing/2014/main" id="{43C9B750-C04D-0EF4-2FAF-E7928758B3AA}"/>
              </a:ext>
            </a:extLst>
          </p:cNvPr>
          <p:cNvSpPr txBox="1">
            <a:spLocks/>
          </p:cNvSpPr>
          <p:nvPr/>
        </p:nvSpPr>
        <p:spPr>
          <a:xfrm>
            <a:off x="-9524" y="597734"/>
            <a:ext cx="12187768" cy="792162"/>
          </a:xfrm>
          <a:prstGeom prst="rect">
            <a:avLst/>
          </a:prstGeom>
          <a:noFill/>
          <a:ln>
            <a:noFill/>
          </a:ln>
        </p:spPr>
        <p:txBody>
          <a:bodyPr spcFirstLastPara="1" wrap="square" lIns="982800" tIns="46800" rIns="270000" bIns="46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1"/>
                </a:solidFill>
                <a:latin typeface="Arial"/>
                <a:ea typeface="Arial"/>
                <a:cs typeface="Arial"/>
                <a:sym typeface="Arial"/>
              </a:defRPr>
            </a:lvl9pPr>
          </a:lstStyle>
          <a:p>
            <a:r>
              <a:rPr lang="en-GB" dirty="0"/>
              <a:t>Bottom up approach</a:t>
            </a:r>
            <a:endParaRPr lang="nl-NL" dirty="0"/>
          </a:p>
        </p:txBody>
      </p:sp>
      <p:sp>
        <p:nvSpPr>
          <p:cNvPr id="3" name="Google Shape;126;p19">
            <a:extLst>
              <a:ext uri="{FF2B5EF4-FFF2-40B4-BE49-F238E27FC236}">
                <a16:creationId xmlns:a16="http://schemas.microsoft.com/office/drawing/2014/main" id="{B68EF72F-07FB-4F41-FBF3-300C20E1233A}"/>
              </a:ext>
            </a:extLst>
          </p:cNvPr>
          <p:cNvSpPr txBox="1"/>
          <p:nvPr/>
        </p:nvSpPr>
        <p:spPr>
          <a:xfrm>
            <a:off x="7966920" y="5879231"/>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Flux models</a:t>
            </a:r>
            <a:endParaRPr sz="2400" baseline="30000" dirty="0"/>
          </a:p>
        </p:txBody>
      </p:sp>
      <p:sp>
        <p:nvSpPr>
          <p:cNvPr id="4" name="Google Shape;126;p19">
            <a:extLst>
              <a:ext uri="{FF2B5EF4-FFF2-40B4-BE49-F238E27FC236}">
                <a16:creationId xmlns:a16="http://schemas.microsoft.com/office/drawing/2014/main" id="{538F5FA6-D316-D098-6E15-690317F85301}"/>
              </a:ext>
            </a:extLst>
          </p:cNvPr>
          <p:cNvSpPr txBox="1"/>
          <p:nvPr/>
        </p:nvSpPr>
        <p:spPr>
          <a:xfrm>
            <a:off x="7966920" y="4325953"/>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GCB</a:t>
            </a:r>
            <a:endParaRPr sz="2400" baseline="30000" dirty="0"/>
          </a:p>
        </p:txBody>
      </p:sp>
      <p:sp>
        <p:nvSpPr>
          <p:cNvPr id="5" name="Google Shape;126;p19">
            <a:extLst>
              <a:ext uri="{FF2B5EF4-FFF2-40B4-BE49-F238E27FC236}">
                <a16:creationId xmlns:a16="http://schemas.microsoft.com/office/drawing/2014/main" id="{55D8EDC0-B83B-75B3-7EDE-F5736EEFDE16}"/>
              </a:ext>
            </a:extLst>
          </p:cNvPr>
          <p:cNvSpPr txBox="1"/>
          <p:nvPr/>
        </p:nvSpPr>
        <p:spPr>
          <a:xfrm>
            <a:off x="7966920" y="2574242"/>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Atmospheric gain</a:t>
            </a:r>
            <a:endParaRPr sz="2400" baseline="30000" dirty="0"/>
          </a:p>
        </p:txBody>
      </p:sp>
      <p:sp>
        <p:nvSpPr>
          <p:cNvPr id="6" name="Google Shape;126;p19">
            <a:extLst>
              <a:ext uri="{FF2B5EF4-FFF2-40B4-BE49-F238E27FC236}">
                <a16:creationId xmlns:a16="http://schemas.microsoft.com/office/drawing/2014/main" id="{6F101CA1-6132-44CF-8F9F-E10DD5A9296F}"/>
              </a:ext>
            </a:extLst>
          </p:cNvPr>
          <p:cNvSpPr txBox="1"/>
          <p:nvPr/>
        </p:nvSpPr>
        <p:spPr>
          <a:xfrm>
            <a:off x="7966920" y="3344183"/>
            <a:ext cx="468875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t>= Budget imbalance</a:t>
            </a:r>
            <a:endParaRPr sz="2400" baseline="30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1000"/>
                                        <p:tgtEl>
                                          <p:spTgt spid="136"/>
                                        </p:tgtEl>
                                      </p:cBhvr>
                                    </p:animEffect>
                                  </p:childTnLst>
                                </p:cTn>
                              </p:par>
                              <p:par>
                                <p:cTn id="17" presetID="10" presetClass="entr" presetSubtype="0" fill="hold"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1100"/>
                                        <p:tgtEl>
                                          <p:spTgt spid="135"/>
                                        </p:tgtEl>
                                      </p:cBhvr>
                                    </p:animEffect>
                                  </p:childTnLst>
                                </p:cTn>
                              </p:par>
                              <p:par>
                                <p:cTn id="20" presetID="10" presetClass="exit" presetSubtype="0" fill="hold" nodeType="withEffect">
                                  <p:stCondLst>
                                    <p:cond delay="0"/>
                                  </p:stCondLst>
                                  <p:childTnLst>
                                    <p:animEffect transition="out" filter="fade">
                                      <p:cBhvr>
                                        <p:cTn id="21" dur="1000"/>
                                        <p:tgtEl>
                                          <p:spTgt spid="138"/>
                                        </p:tgtEl>
                                      </p:cBhvr>
                                    </p:animEffect>
                                    <p:set>
                                      <p:cBhvr>
                                        <p:cTn id="22" dur="1" fill="hold">
                                          <p:stCondLst>
                                            <p:cond delay="999"/>
                                          </p:stCondLst>
                                        </p:cTn>
                                        <p:tgtEl>
                                          <p:spTgt spid="13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1000"/>
                                        <p:tgtEl>
                                          <p:spTgt spid="2"/>
                                        </p:tgtEl>
                                      </p:cBhvr>
                                    </p:animEffect>
                                    <p:set>
                                      <p:cBhvr>
                                        <p:cTn id="27" dur="1" fill="hold">
                                          <p:stCondLst>
                                            <p:cond delay="999"/>
                                          </p:stCondLst>
                                        </p:cTn>
                                        <p:tgtEl>
                                          <p:spTgt spid="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1000"/>
                                        <p:tgtEl>
                                          <p:spTgt spid="13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p:bldP spid="5" grpId="0"/>
      <p:bldP spid="6" grpId="0"/>
    </p:bldLst>
  </p:timing>
</p:sld>
</file>

<file path=ppt/theme/theme1.xml><?xml version="1.0" encoding="utf-8"?>
<a:theme xmlns:a="http://schemas.openxmlformats.org/drawingml/2006/main" name="Title Design">
  <a:themeElements>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2188</Words>
  <Application>Microsoft Office PowerPoint</Application>
  <PresentationFormat>Breedbeeld</PresentationFormat>
  <Paragraphs>383</Paragraphs>
  <Slides>82</Slides>
  <Notes>72</Notes>
  <HiddenSlides>9</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82</vt:i4>
      </vt:variant>
    </vt:vector>
  </HeadingPairs>
  <TitlesOfParts>
    <vt:vector size="91" baseType="lpstr">
      <vt:lpstr>Arial</vt:lpstr>
      <vt:lpstr>Courier New</vt:lpstr>
      <vt:lpstr>georgia</vt:lpstr>
      <vt:lpstr>Helvetica</vt:lpstr>
      <vt:lpstr>Lato</vt:lpstr>
      <vt:lpstr>Noto Sans Symbols</vt:lpstr>
      <vt:lpstr>Times New Roman</vt:lpstr>
      <vt:lpstr>Verdana</vt:lpstr>
      <vt:lpstr>Title Design</vt:lpstr>
      <vt:lpstr>PowerPoint-presentatie</vt:lpstr>
      <vt:lpstr>Content</vt:lpstr>
      <vt:lpstr>Background information</vt:lpstr>
      <vt:lpstr>Background</vt:lpstr>
      <vt:lpstr>PowerPoint-presentatie</vt:lpstr>
      <vt:lpstr>Delicate balance of the carbon cycle</vt:lpstr>
      <vt:lpstr>Bottom up approach</vt:lpstr>
      <vt:lpstr>Bottom up approach</vt:lpstr>
      <vt:lpstr>Budget imbalance</vt:lpstr>
      <vt:lpstr>Top down approach</vt:lpstr>
      <vt:lpstr>Top down approach</vt:lpstr>
      <vt:lpstr>Relation to the carbon cycle</vt:lpstr>
      <vt:lpstr>Process of atmospheric inversion</vt:lpstr>
      <vt:lpstr>Prior flux models</vt:lpstr>
      <vt:lpstr>Biosphere model</vt:lpstr>
      <vt:lpstr>Atmospheric inversion</vt:lpstr>
      <vt:lpstr>State-vector</vt:lpstr>
      <vt:lpstr>Atmospheric inversion</vt:lpstr>
      <vt:lpstr>Atmospheric inversion</vt:lpstr>
      <vt:lpstr>Atmospheric inversion</vt:lpstr>
      <vt:lpstr>Atmospheric inversion</vt:lpstr>
      <vt:lpstr>Atmospheric inversion</vt:lpstr>
      <vt:lpstr>PowerPoint-presentatie</vt:lpstr>
      <vt:lpstr>Problem description</vt:lpstr>
      <vt:lpstr>Missing transition function</vt:lpstr>
      <vt:lpstr>Seasonal pattern within scaling factors</vt:lpstr>
      <vt:lpstr>Seasonal patterns results in a predictable change in flux</vt:lpstr>
      <vt:lpstr>Idea: learn the transition function!</vt:lpstr>
      <vt:lpstr>Idea: learn the transition function!</vt:lpstr>
      <vt:lpstr>Additional focus points</vt:lpstr>
      <vt:lpstr>Methods - used models</vt:lpstr>
      <vt:lpstr>Desired behavior</vt:lpstr>
      <vt:lpstr>Current implementation: smoother</vt:lpstr>
      <vt:lpstr>Monthly mean model</vt:lpstr>
      <vt:lpstr>SARIMA model implementation</vt:lpstr>
      <vt:lpstr>SARIMAX</vt:lpstr>
      <vt:lpstr>Methods – Model evaluation</vt:lpstr>
      <vt:lpstr>Problem 1: Model evaluation</vt:lpstr>
      <vt:lpstr>Problem 1: Model evaluation</vt:lpstr>
      <vt:lpstr>Problem 2: feature selection</vt:lpstr>
      <vt:lpstr>Experimental set-up</vt:lpstr>
      <vt:lpstr>A quick recap</vt:lpstr>
      <vt:lpstr>PowerPoint-presentatie</vt:lpstr>
      <vt:lpstr>Discussion and results</vt:lpstr>
      <vt:lpstr>Results non-ML models</vt:lpstr>
      <vt:lpstr>Results ML-models</vt:lpstr>
      <vt:lpstr>Results ML-models</vt:lpstr>
      <vt:lpstr>Discussion SARIMA(X) models</vt:lpstr>
      <vt:lpstr>Alternative ML-approach</vt:lpstr>
      <vt:lpstr>Take home message</vt:lpstr>
      <vt:lpstr>Thank you for your attention</vt:lpstr>
      <vt:lpstr>References</vt:lpstr>
      <vt:lpstr>Additional figures</vt:lpstr>
      <vt:lpstr>Determining the effective scaling factor</vt:lpstr>
      <vt:lpstr>PowerPoint-presentatie</vt:lpstr>
      <vt:lpstr>PowerPoint-presentatie</vt:lpstr>
      <vt:lpstr>Decision diagram</vt:lpstr>
      <vt:lpstr>Problem 1: evaluation space</vt:lpstr>
      <vt:lpstr>Decision diagram</vt:lpstr>
      <vt:lpstr>Problem 2: Noise</vt:lpstr>
      <vt:lpstr>PowerPoint-presentatie</vt:lpstr>
      <vt:lpstr>Observations</vt:lpstr>
      <vt:lpstr>Scaling factor of the northern taiga in NA boreal</vt:lpstr>
      <vt:lpstr>PowerPoint-presentatie</vt:lpstr>
      <vt:lpstr>Desired behavior</vt:lpstr>
      <vt:lpstr>Models with legend</vt:lpstr>
      <vt:lpstr>Current implementation: smoother</vt:lpstr>
      <vt:lpstr>Monthly mean</vt:lpstr>
      <vt:lpstr>SARIMA</vt:lpstr>
      <vt:lpstr>SARIMAX</vt:lpstr>
      <vt:lpstr>Old stuff</vt:lpstr>
      <vt:lpstr>Correlation scaling factor and prior flux</vt:lpstr>
      <vt:lpstr>Correlation scaling factor and prior flux</vt:lpstr>
      <vt:lpstr>Actual statevector</vt:lpstr>
      <vt:lpstr>Missing transition function</vt:lpstr>
      <vt:lpstr>Missing transition function</vt:lpstr>
      <vt:lpstr>Problem 2: Noise</vt:lpstr>
      <vt:lpstr>Problem 2: Noise</vt:lpstr>
      <vt:lpstr>Exemplary videos - biosphere flux</vt:lpstr>
      <vt:lpstr>Examplairy videos - ocean flux</vt:lpstr>
      <vt:lpstr>Examplairy videos - optimized biosphere flux</vt:lpstr>
      <vt:lpstr>Examplairy videos - optimized ocean flux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cp:lastModifiedBy>Ritten Roothaert</cp:lastModifiedBy>
  <cp:revision>22</cp:revision>
  <dcterms:modified xsi:type="dcterms:W3CDTF">2022-10-25T12:11:33Z</dcterms:modified>
</cp:coreProperties>
</file>